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166"/>
  </p:notesMasterIdLst>
  <p:sldIdLst>
    <p:sldId id="404" r:id="rId2"/>
    <p:sldId id="482" r:id="rId3"/>
    <p:sldId id="256" r:id="rId4"/>
    <p:sldId id="377" r:id="rId5"/>
    <p:sldId id="285" r:id="rId6"/>
    <p:sldId id="304" r:id="rId7"/>
    <p:sldId id="307" r:id="rId8"/>
    <p:sldId id="305" r:id="rId9"/>
    <p:sldId id="261" r:id="rId10"/>
    <p:sldId id="282" r:id="rId11"/>
    <p:sldId id="283" r:id="rId12"/>
    <p:sldId id="287" r:id="rId13"/>
    <p:sldId id="412" r:id="rId14"/>
    <p:sldId id="288" r:id="rId15"/>
    <p:sldId id="378" r:id="rId16"/>
    <p:sldId id="365" r:id="rId17"/>
    <p:sldId id="366" r:id="rId18"/>
    <p:sldId id="364" r:id="rId19"/>
    <p:sldId id="257" r:id="rId20"/>
    <p:sldId id="258" r:id="rId21"/>
    <p:sldId id="413" r:id="rId22"/>
    <p:sldId id="308" r:id="rId23"/>
    <p:sldId id="259" r:id="rId24"/>
    <p:sldId id="262" r:id="rId25"/>
    <p:sldId id="260" r:id="rId26"/>
    <p:sldId id="379" r:id="rId27"/>
    <p:sldId id="264" r:id="rId28"/>
    <p:sldId id="380" r:id="rId29"/>
    <p:sldId id="381" r:id="rId30"/>
    <p:sldId id="310" r:id="rId31"/>
    <p:sldId id="266" r:id="rId32"/>
    <p:sldId id="312" r:id="rId33"/>
    <p:sldId id="313" r:id="rId34"/>
    <p:sldId id="268" r:id="rId35"/>
    <p:sldId id="370" r:id="rId36"/>
    <p:sldId id="382" r:id="rId37"/>
    <p:sldId id="383" r:id="rId38"/>
    <p:sldId id="384" r:id="rId39"/>
    <p:sldId id="269" r:id="rId40"/>
    <p:sldId id="385" r:id="rId41"/>
    <p:sldId id="386" r:id="rId42"/>
    <p:sldId id="270" r:id="rId43"/>
    <p:sldId id="317" r:id="rId44"/>
    <p:sldId id="320" r:id="rId45"/>
    <p:sldId id="318" r:id="rId46"/>
    <p:sldId id="375" r:id="rId47"/>
    <p:sldId id="414" r:id="rId48"/>
    <p:sldId id="415" r:id="rId49"/>
    <p:sldId id="424" r:id="rId50"/>
    <p:sldId id="426" r:id="rId51"/>
    <p:sldId id="427" r:id="rId52"/>
    <p:sldId id="428" r:id="rId53"/>
    <p:sldId id="429" r:id="rId54"/>
    <p:sldId id="387" r:id="rId55"/>
    <p:sldId id="468" r:id="rId56"/>
    <p:sldId id="442" r:id="rId57"/>
    <p:sldId id="469" r:id="rId58"/>
    <p:sldId id="470" r:id="rId59"/>
    <p:sldId id="430" r:id="rId60"/>
    <p:sldId id="431" r:id="rId61"/>
    <p:sldId id="432" r:id="rId62"/>
    <p:sldId id="433" r:id="rId63"/>
    <p:sldId id="434" r:id="rId64"/>
    <p:sldId id="435" r:id="rId65"/>
    <p:sldId id="436" r:id="rId66"/>
    <p:sldId id="437" r:id="rId67"/>
    <p:sldId id="438" r:id="rId68"/>
    <p:sldId id="439" r:id="rId69"/>
    <p:sldId id="440" r:id="rId70"/>
    <p:sldId id="441" r:id="rId71"/>
    <p:sldId id="405" r:id="rId72"/>
    <p:sldId id="490" r:id="rId73"/>
    <p:sldId id="491" r:id="rId74"/>
    <p:sldId id="492" r:id="rId75"/>
    <p:sldId id="493" r:id="rId76"/>
    <p:sldId id="271" r:id="rId77"/>
    <p:sldId id="321" r:id="rId78"/>
    <p:sldId id="323" r:id="rId79"/>
    <p:sldId id="324" r:id="rId80"/>
    <p:sldId id="326" r:id="rId81"/>
    <p:sldId id="328" r:id="rId82"/>
    <p:sldId id="476" r:id="rId83"/>
    <p:sldId id="483" r:id="rId84"/>
    <p:sldId id="443" r:id="rId85"/>
    <p:sldId id="372" r:id="rId86"/>
    <p:sldId id="416" r:id="rId87"/>
    <p:sldId id="272" r:id="rId88"/>
    <p:sldId id="274" r:id="rId89"/>
    <p:sldId id="331" r:id="rId90"/>
    <p:sldId id="327" r:id="rId91"/>
    <p:sldId id="329" r:id="rId92"/>
    <p:sldId id="330" r:id="rId93"/>
    <p:sldId id="332" r:id="rId94"/>
    <p:sldId id="407" r:id="rId95"/>
    <p:sldId id="406" r:id="rId96"/>
    <p:sldId id="399" r:id="rId97"/>
    <p:sldId id="400" r:id="rId98"/>
    <p:sldId id="401" r:id="rId99"/>
    <p:sldId id="402" r:id="rId100"/>
    <p:sldId id="485" r:id="rId101"/>
    <p:sldId id="486" r:id="rId102"/>
    <p:sldId id="487" r:id="rId103"/>
    <p:sldId id="488" r:id="rId104"/>
    <p:sldId id="291" r:id="rId105"/>
    <p:sldId id="292" r:id="rId106"/>
    <p:sldId id="294" r:id="rId107"/>
    <p:sldId id="295" r:id="rId108"/>
    <p:sldId id="367" r:id="rId109"/>
    <p:sldId id="368" r:id="rId110"/>
    <p:sldId id="351" r:id="rId111"/>
    <p:sldId id="361" r:id="rId112"/>
    <p:sldId id="297" r:id="rId113"/>
    <p:sldId id="347" r:id="rId114"/>
    <p:sldId id="418" r:id="rId115"/>
    <p:sldId id="419" r:id="rId116"/>
    <p:sldId id="354" r:id="rId117"/>
    <p:sldId id="477" r:id="rId118"/>
    <p:sldId id="417" r:id="rId119"/>
    <p:sldId id="478" r:id="rId120"/>
    <p:sldId id="479" r:id="rId121"/>
    <p:sldId id="480" r:id="rId122"/>
    <p:sldId id="420" r:id="rId123"/>
    <p:sldId id="421" r:id="rId124"/>
    <p:sldId id="422" r:id="rId125"/>
    <p:sldId id="423" r:id="rId126"/>
    <p:sldId id="359" r:id="rId127"/>
    <p:sldId id="388" r:id="rId128"/>
    <p:sldId id="389" r:id="rId129"/>
    <p:sldId id="390" r:id="rId130"/>
    <p:sldId id="298" r:id="rId131"/>
    <p:sldId id="360" r:id="rId132"/>
    <p:sldId id="356" r:id="rId133"/>
    <p:sldId id="299" r:id="rId134"/>
    <p:sldId id="352" r:id="rId135"/>
    <p:sldId id="349" r:id="rId136"/>
    <p:sldId id="296" r:id="rId137"/>
    <p:sldId id="409" r:id="rId138"/>
    <p:sldId id="410" r:id="rId139"/>
    <p:sldId id="411" r:id="rId140"/>
    <p:sldId id="348" r:id="rId141"/>
    <p:sldId id="344" r:id="rId142"/>
    <p:sldId id="350" r:id="rId143"/>
    <p:sldId id="346" r:id="rId144"/>
    <p:sldId id="345" r:id="rId145"/>
    <p:sldId id="353" r:id="rId146"/>
    <p:sldId id="357" r:id="rId147"/>
    <p:sldId id="279" r:id="rId148"/>
    <p:sldId id="280" r:id="rId149"/>
    <p:sldId id="376" r:id="rId150"/>
    <p:sldId id="303" r:id="rId151"/>
    <p:sldId id="281" r:id="rId152"/>
    <p:sldId id="395" r:id="rId153"/>
    <p:sldId id="396" r:id="rId154"/>
    <p:sldId id="339" r:id="rId155"/>
    <p:sldId id="342" r:id="rId156"/>
    <p:sldId id="340" r:id="rId157"/>
    <p:sldId id="397" r:id="rId158"/>
    <p:sldId id="362" r:id="rId159"/>
    <p:sldId id="471" r:id="rId160"/>
    <p:sldId id="472" r:id="rId161"/>
    <p:sldId id="473" r:id="rId162"/>
    <p:sldId id="474" r:id="rId163"/>
    <p:sldId id="484" r:id="rId164"/>
    <p:sldId id="475" r:id="rId1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71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00" autoAdjust="0"/>
    <p:restoredTop sz="94600"/>
  </p:normalViewPr>
  <p:slideViewPr>
    <p:cSldViewPr>
      <p:cViewPr varScale="1">
        <p:scale>
          <a:sx n="116" d="100"/>
          <a:sy n="116" d="100"/>
        </p:scale>
        <p:origin x="-150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notesMaster" Target="notesMasters/notesMaster1.xml"/><Relationship Id="rId167" Type="http://schemas.openxmlformats.org/officeDocument/2006/relationships/printerSettings" Target="printerSettings/printerSettings1.bin"/><Relationship Id="rId168" Type="http://schemas.openxmlformats.org/officeDocument/2006/relationships/presProps" Target="presProps.xml"/><Relationship Id="rId16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theme" Target="theme/theme1.xml"/><Relationship Id="rId171"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615CB5-5F5A-1B4C-A96D-7BB473E292DB}" type="datetimeFigureOut">
              <a:rPr lang="en-US" smtClean="0"/>
              <a:t>3/22/17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E46FFC-D203-AE4A-A139-AC2DE68A96AB}" type="slidenum">
              <a:rPr lang="en-US" smtClean="0"/>
              <a:t>‹#›</a:t>
            </a:fld>
            <a:endParaRPr lang="en-US"/>
          </a:p>
        </p:txBody>
      </p:sp>
    </p:spTree>
    <p:extLst>
      <p:ext uri="{BB962C8B-B14F-4D97-AF65-F5344CB8AC3E}">
        <p14:creationId xmlns:p14="http://schemas.microsoft.com/office/powerpoint/2010/main" val="6614927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8A32A7A-D2C8-45F6-9185-7846A9D8F42C}" type="slidenum">
              <a:rPr lang="en-US" smtClean="0"/>
              <a:pPr>
                <a:defRPr/>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1238C08-7BFB-42BD-98E7-DCC8B6DD65D1}" type="slidenum">
              <a:rPr lang="en-US" smtClean="0"/>
              <a:pPr>
                <a:defRPr/>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A91584C-036B-4C61-83DB-B92F209F6F5A}" type="slidenum">
              <a:rPr lang="en-US" smtClean="0"/>
              <a:pPr>
                <a:defRPr/>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84C50EB-E240-4AA6-B387-6AFE021B2C4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1E634C1-F288-4F68-91EB-5E7ADB95BDD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9BBF803-BFCE-42B6-9497-0F3D7CA9583E}" type="slidenum">
              <a:rPr lang="en-US" smtClean="0"/>
              <a:pPr>
                <a:defRPr/>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C80B72-372B-4CB1-94D0-AF315CE73BB7}" type="slidenum">
              <a:rPr lang="en-US" smtClean="0"/>
              <a:pPr>
                <a:defRPr/>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7D0834-F5AC-4FEC-B996-0B0F2C1DDCB3}" type="slidenum">
              <a:rPr lang="en-US" smtClean="0"/>
              <a:pPr>
                <a:defRPr/>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2507B62-19D4-460C-B9E4-4C03DA92C8E9}" type="slidenum">
              <a:rPr lang="en-US" smtClean="0"/>
              <a:pPr>
                <a:defRPr/>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88BCC87-D784-4194-9FBD-D69D58DC7E2F}" type="slidenum">
              <a:rPr lang="en-US" smtClean="0"/>
              <a:pPr>
                <a:defRPr/>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AF36E1F-8828-4323-A0A7-D345D6493405}" type="slidenum">
              <a:rPr lang="en-US" smtClean="0"/>
              <a:pPr>
                <a:defRPr/>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663306F-EB64-4C8F-BA34-B47AF371BC03}" type="slidenum">
              <a:rPr lang="en-US" smtClean="0"/>
              <a:pPr>
                <a:defRPr/>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BCB6A8A-7CD9-492A-8BBE-CD7329362995}" type="slidenum">
              <a:rPr lang="en-US" smtClean="0"/>
              <a:pPr>
                <a:defRPr/>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9714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835198F-670F-4D79-949A-1016754C0561}" type="slidenum">
              <a:rPr lang="en-US" smtClean="0"/>
              <a:pPr>
                <a:defRPr/>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ctr" defTabSz="914400" rtl="0" eaLnBrk="1" latinLnBrk="0" hangingPunct="1">
        <a:spcBef>
          <a:spcPct val="0"/>
        </a:spcBef>
        <a:buNone/>
        <a:defRPr sz="2800" kern="1200">
          <a:solidFill>
            <a:schemeClr val="tx1"/>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1.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107.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incymuseum.org/union-terminal/train-station" TargetMode="External"/><Relationship Id="rId3" Type="http://schemas.openxmlformats.org/officeDocument/2006/relationships/image" Target="../media/image135.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rticlesbase.com/videos/5min/241711467"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127.xml.rels><?xml version="1.0" encoding="UTF-8" standalone="yes"?>
<Relationships xmlns="http://schemas.openxmlformats.org/package/2006/relationships"><Relationship Id="rId3" Type="http://schemas.openxmlformats.org/officeDocument/2006/relationships/image" Target="../media/image148.jpg"/><Relationship Id="rId4" Type="http://schemas.openxmlformats.org/officeDocument/2006/relationships/image" Target="../media/image149.jpg"/><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ience.discovery.com/tv-shows/how-its-made/videos/how-its-made-mini-episodes-glass-blocks.htm" TargetMode="External"/><Relationship Id="rId3" Type="http://schemas.openxmlformats.org/officeDocument/2006/relationships/hyperlink" Target="http://www.youtube.com/watch?v=rS5LC2aH0c4"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4.jpeg"/><Relationship Id="rId3" Type="http://schemas.openxmlformats.org/officeDocument/2006/relationships/image" Target="../media/image155.jpeg"/></Relationships>
</file>

<file path=ppt/slides/_rels/slide135.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1" Type="http://schemas.openxmlformats.org/officeDocument/2006/relationships/slideLayout" Target="../slideLayouts/slideLayout2.xml"/><Relationship Id="rId2" Type="http://schemas.openxmlformats.org/officeDocument/2006/relationships/image" Target="../media/image1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2.jpeg"/><Relationship Id="rId3" Type="http://schemas.openxmlformats.org/officeDocument/2006/relationships/image" Target="../media/image173.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IclN62De12Y"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4.jpeg"/><Relationship Id="rId3" Type="http://schemas.openxmlformats.org/officeDocument/2006/relationships/image" Target="../media/image17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hyperlink" Target="http://www.youtube.com/watch?v=PPFcZ-Ux4Lg" TargetMode="External"/><Relationship Id="rId1" Type="http://schemas.openxmlformats.org/officeDocument/2006/relationships/slideLayout" Target="../slideLayouts/slideLayout4.xml"/><Relationship Id="rId2" Type="http://schemas.openxmlformats.org/officeDocument/2006/relationships/image" Target="../media/image176.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 Id="rId3" Type="http://schemas.openxmlformats.org/officeDocument/2006/relationships/image" Target="../media/image179.jpeg"/></Relationships>
</file>

<file path=ppt/slides/_rels/slide155.xml.rels><?xml version="1.0" encoding="UTF-8" standalone="yes"?>
<Relationships xmlns="http://schemas.openxmlformats.org/package/2006/relationships"><Relationship Id="rId3" Type="http://schemas.openxmlformats.org/officeDocument/2006/relationships/image" Target="../media/image181.jpeg"/><Relationship Id="rId4" Type="http://schemas.openxmlformats.org/officeDocument/2006/relationships/image" Target="../media/image182.jpeg"/><Relationship Id="rId5" Type="http://schemas.openxmlformats.org/officeDocument/2006/relationships/image" Target="../media/image183.jpeg"/><Relationship Id="rId1" Type="http://schemas.openxmlformats.org/officeDocument/2006/relationships/slideLayout" Target="../slideLayouts/slideLayout4.xml"/><Relationship Id="rId2" Type="http://schemas.openxmlformats.org/officeDocument/2006/relationships/image" Target="../media/image180.jpeg"/></Relationships>
</file>

<file path=ppt/slides/_rels/slide156.xml.rels><?xml version="1.0" encoding="UTF-8" standalone="yes"?>
<Relationships xmlns="http://schemas.openxmlformats.org/package/2006/relationships"><Relationship Id="rId3" Type="http://schemas.openxmlformats.org/officeDocument/2006/relationships/image" Target="../media/image185.jpeg"/><Relationship Id="rId4" Type="http://schemas.openxmlformats.org/officeDocument/2006/relationships/image" Target="../media/image186.jpeg"/><Relationship Id="rId1" Type="http://schemas.openxmlformats.org/officeDocument/2006/relationships/slideLayout" Target="../slideLayouts/slideLayout12.xml"/><Relationship Id="rId2" Type="http://schemas.openxmlformats.org/officeDocument/2006/relationships/image" Target="../media/image184.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meo.com/26050403"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88.jpeg"/><Relationship Id="rId4" Type="http://schemas.openxmlformats.org/officeDocument/2006/relationships/image" Target="../media/image189.jpeg"/><Relationship Id="rId5" Type="http://schemas.openxmlformats.org/officeDocument/2006/relationships/image" Target="../media/image190.jpeg"/><Relationship Id="rId6" Type="http://schemas.openxmlformats.org/officeDocument/2006/relationships/image" Target="../media/image191.jpeg"/><Relationship Id="rId7" Type="http://schemas.openxmlformats.org/officeDocument/2006/relationships/image" Target="../media/image192.jpeg"/><Relationship Id="rId1" Type="http://schemas.openxmlformats.org/officeDocument/2006/relationships/slideLayout" Target="../slideLayouts/slideLayout12.xml"/><Relationship Id="rId2" Type="http://schemas.openxmlformats.org/officeDocument/2006/relationships/image" Target="../media/image187.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 Id="rId3" Type="http://schemas.openxmlformats.org/officeDocument/2006/relationships/image" Target="../media/image10.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w8rICo44kAE" TargetMode="Externa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amesoffice.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content.time.com/time/video/player/0,32068,50202217001_1939505,00.html" TargetMode="External"/><Relationship Id="rId4" Type="http://schemas.openxmlformats.org/officeDocument/2006/relationships/hyperlink" Target="http://www.youtube.com/watch?v=xYrzrqB0B8I" TargetMode="External"/><Relationship Id="rId1" Type="http://schemas.openxmlformats.org/officeDocument/2006/relationships/slideLayout" Target="../slideLayouts/slideLayout2.xml"/><Relationship Id="rId2" Type="http://schemas.openxmlformats.org/officeDocument/2006/relationships/hyperlink" Target="http://www.youtube.com/watch?v=F8zuGsX_z_Y"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 Id="rId3"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4.xml"/><Relationship Id="rId2"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4.xml"/><Relationship Id="rId2"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hyperlink" Target="https://www.youtube.com/watch?v=4A07NnUu6x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hyperlink" Target="http://www.youtube.com/watch?v=nAfmba3hLPw&amp;feature=related%00"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4.xml"/><Relationship Id="rId2"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2.xml"/><Relationship Id="rId2"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g"/><Relationship Id="rId1" Type="http://schemas.openxmlformats.org/officeDocument/2006/relationships/slideLayout" Target="../slideLayouts/slideLayout4.xml"/><Relationship Id="rId2" Type="http://schemas.openxmlformats.org/officeDocument/2006/relationships/image" Target="../media/image5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O4eFB-VCIyI" TargetMode="External"/><Relationship Id="rId3" Type="http://schemas.openxmlformats.org/officeDocument/2006/relationships/hyperlink" Target="http://www.youtube.com/watch?v=qLHCYeswxuI"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6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image" Target="../media/image6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rtsmia.org/unified-vision/collection/timeline-wright.cfm.html"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 Id="rId3" Type="http://schemas.openxmlformats.org/officeDocument/2006/relationships/image" Target="../media/image72.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 Id="rId3" Type="http://schemas.openxmlformats.org/officeDocument/2006/relationships/image" Target="../media/image7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71.xml.rels><?xml version="1.0" encoding="UTF-8" standalone="yes"?>
<Relationships xmlns="http://schemas.openxmlformats.org/package/2006/relationships"><Relationship Id="rId3" Type="http://schemas.openxmlformats.org/officeDocument/2006/relationships/hyperlink" Target="http://www.youtube.com/watch?v=mWGlk6WGod0&amp;feature=related" TargetMode="External"/><Relationship Id="rId4" Type="http://schemas.openxmlformats.org/officeDocument/2006/relationships/hyperlink" Target="http://www.youtube.com/watch?v=ezZvTjmWIrw&amp;feature=related" TargetMode="External"/><Relationship Id="rId5" Type="http://schemas.openxmlformats.org/officeDocument/2006/relationships/hyperlink" Target="https://www.youtube.com/watch?v=U-5hNWjHKJI" TargetMode="External"/><Relationship Id="rId1" Type="http://schemas.openxmlformats.org/officeDocument/2006/relationships/slideLayout" Target="../slideLayouts/slideLayout2.xml"/><Relationship Id="rId2" Type="http://schemas.openxmlformats.org/officeDocument/2006/relationships/hyperlink" Target="http://www.youtube.com/watch?v=sG-SI1T6Mro&amp;feature=related"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millardhouse.com" TargetMode="External"/><Relationship Id="rId3" Type="http://schemas.openxmlformats.org/officeDocument/2006/relationships/image" Target="../media/image9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sBiYHuXqhpc"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75.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image" Target="../media/image94.jpg"/><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HuZ0x5Qkgzg"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 Id="rId3" Type="http://schemas.openxmlformats.org/officeDocument/2006/relationships/image" Target="../media/image9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 Id="rId3" Type="http://schemas.openxmlformats.org/officeDocument/2006/relationships/image" Target="../media/image9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1.jpeg"/><Relationship Id="rId3" Type="http://schemas.openxmlformats.org/officeDocument/2006/relationships/image" Target="../media/image10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lideshare.net/tamisaher/casestudy-of-falling-water"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eyermayhouse.steelcase.com" TargetMode="External"/><Relationship Id="rId3" Type="http://schemas.openxmlformats.org/officeDocument/2006/relationships/hyperlink" Target="https://www.c-span.org/video/?415368-1/meyer-may-house"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3.jpeg"/></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jpeg"/><Relationship Id="rId1" Type="http://schemas.openxmlformats.org/officeDocument/2006/relationships/slideLayout" Target="../slideLayouts/slideLayout4.xml"/><Relationship Id="rId2" Type="http://schemas.openxmlformats.org/officeDocument/2006/relationships/image" Target="../media/image104.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jpeg"/><Relationship Id="rId3" Type="http://schemas.openxmlformats.org/officeDocument/2006/relationships/image" Target="../media/image10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6.jpeg"/><Relationship Id="rId3" Type="http://schemas.openxmlformats.org/officeDocument/2006/relationships/image" Target="../media/image11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 Id="rId3" Type="http://schemas.openxmlformats.org/officeDocument/2006/relationships/image" Target="../media/image111.jpeg"/></Relationships>
</file>

<file path=ppt/slides/_rels/slide92.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jpeg"/><Relationship Id="rId1" Type="http://schemas.openxmlformats.org/officeDocument/2006/relationships/slideLayout" Target="../slideLayouts/slideLayout4.xml"/><Relationship Id="rId2" Type="http://schemas.openxmlformats.org/officeDocument/2006/relationships/image" Target="../media/image10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jpeg"/><Relationship Id="rId3" Type="http://schemas.openxmlformats.org/officeDocument/2006/relationships/image" Target="../media/image97.jpeg"/></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4.xml"/><Relationship Id="rId2" Type="http://schemas.openxmlformats.org/officeDocument/2006/relationships/hyperlink" Target="http://www.youtube.com/watch?v=IW2rjw-6GEM"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2_4j2WPzSKU&amp;feature=related"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latin typeface="Arial"/>
                <a:cs typeface="Arial"/>
              </a:rPr>
              <a:t>ART 1600 – The Aesthetics of Architecture, Interiors, and Design</a:t>
            </a:r>
            <a:br>
              <a:rPr lang="en-US" sz="2000" dirty="0">
                <a:latin typeface="Arial"/>
                <a:cs typeface="Arial"/>
              </a:rPr>
            </a:br>
            <a:r>
              <a:rPr lang="en-US" sz="1400" dirty="0">
                <a:latin typeface="Arial"/>
                <a:cs typeface="Arial"/>
              </a:rPr>
              <a:t>Matthew Ziff, Associate Professor, Interior Architecture Area Chair</a:t>
            </a:r>
            <a:br>
              <a:rPr lang="en-US" sz="1400" dirty="0">
                <a:latin typeface="Arial"/>
                <a:cs typeface="Arial"/>
              </a:rPr>
            </a:br>
            <a:r>
              <a:rPr lang="en-US" sz="1400" dirty="0" smtClean="0"/>
              <a:t>Spring</a:t>
            </a:r>
            <a:r>
              <a:rPr lang="en-US" sz="1400" dirty="0" smtClean="0">
                <a:latin typeface="Arial"/>
                <a:cs typeface="Arial"/>
              </a:rPr>
              <a:t> </a:t>
            </a:r>
            <a:r>
              <a:rPr lang="en-US" sz="1400" dirty="0">
                <a:latin typeface="Arial"/>
                <a:cs typeface="Arial"/>
              </a:rPr>
              <a:t>Semester </a:t>
            </a:r>
            <a:r>
              <a:rPr lang="en-US" sz="1400" dirty="0" smtClean="0">
                <a:latin typeface="Arial"/>
                <a:cs typeface="Arial"/>
              </a:rPr>
              <a:t>2017</a:t>
            </a:r>
            <a:r>
              <a:rPr lang="en-US" sz="1400" dirty="0">
                <a:latin typeface="Arial"/>
                <a:cs typeface="Arial"/>
              </a:rPr>
              <a:t/>
            </a:r>
            <a:br>
              <a:rPr lang="en-US" sz="1400" dirty="0">
                <a:latin typeface="Arial"/>
                <a:cs typeface="Arial"/>
              </a:rPr>
            </a:br>
            <a:endParaRPr lang="en-US" sz="1400" dirty="0"/>
          </a:p>
        </p:txBody>
      </p:sp>
      <p:sp>
        <p:nvSpPr>
          <p:cNvPr id="3" name="Content Placeholder 2"/>
          <p:cNvSpPr>
            <a:spLocks noGrp="1"/>
          </p:cNvSpPr>
          <p:nvPr>
            <p:ph idx="1"/>
          </p:nvPr>
        </p:nvSpPr>
        <p:spPr/>
        <p:txBody>
          <a:bodyPr/>
          <a:lstStyle/>
          <a:p>
            <a:pPr algn="ctr"/>
            <a:endParaRPr lang="en-US" dirty="0" smtClean="0">
              <a:latin typeface="Arial"/>
              <a:cs typeface="Arial"/>
            </a:endParaRPr>
          </a:p>
          <a:p>
            <a:pPr marL="0" indent="0" algn="ctr">
              <a:buNone/>
            </a:pPr>
            <a:r>
              <a:rPr lang="en-US" sz="4000" dirty="0" smtClean="0">
                <a:latin typeface="Arial"/>
                <a:cs typeface="Arial"/>
              </a:rPr>
              <a:t>Historical Overview: Part </a:t>
            </a:r>
            <a:r>
              <a:rPr lang="en-US" sz="4000" dirty="0" smtClean="0"/>
              <a:t>3</a:t>
            </a:r>
          </a:p>
          <a:p>
            <a:pPr marL="0" indent="0" algn="ctr">
              <a:buNone/>
            </a:pPr>
            <a:r>
              <a:rPr lang="en-US" sz="4000" dirty="0" smtClean="0">
                <a:latin typeface="Arial"/>
                <a:cs typeface="Arial"/>
              </a:rPr>
              <a:t>Modernism</a:t>
            </a:r>
            <a:endParaRPr lang="en-US" sz="4000" dirty="0">
              <a:latin typeface="Arial"/>
              <a:cs typeface="Arial"/>
            </a:endParaRPr>
          </a:p>
        </p:txBody>
      </p:sp>
    </p:spTree>
    <p:extLst>
      <p:ext uri="{BB962C8B-B14F-4D97-AF65-F5344CB8AC3E}">
        <p14:creationId xmlns:p14="http://schemas.microsoft.com/office/powerpoint/2010/main" val="251357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8229600" cy="1143000"/>
          </a:xfrm>
        </p:spPr>
        <p:txBody>
          <a:bodyPr/>
          <a:lstStyle/>
          <a:p>
            <a:pPr algn="ctr"/>
            <a:r>
              <a:rPr lang="en-US" smtClean="0"/>
              <a:t>Modernist Quotes</a:t>
            </a:r>
          </a:p>
        </p:txBody>
      </p:sp>
      <p:sp>
        <p:nvSpPr>
          <p:cNvPr id="11267" name="Rectangle 3"/>
          <p:cNvSpPr>
            <a:spLocks noGrp="1" noChangeArrowheads="1"/>
          </p:cNvSpPr>
          <p:nvPr>
            <p:ph idx="1"/>
          </p:nvPr>
        </p:nvSpPr>
        <p:spPr>
          <a:xfrm>
            <a:off x="228600" y="1066800"/>
            <a:ext cx="8229600" cy="5791200"/>
          </a:xfrm>
        </p:spPr>
        <p:txBody>
          <a:bodyPr/>
          <a:lstStyle/>
          <a:p>
            <a:pPr>
              <a:buFontTx/>
              <a:buNone/>
            </a:pPr>
            <a:r>
              <a:rPr lang="en-US" sz="2800" dirty="0" smtClean="0"/>
              <a:t>    “Ornament is a waste of the energy of labor, and therefore a waste of health…Today it also means squandered material, and squandered capital…The modern person, the person with modern nerves, does not need ornament, on the contrary, he detests it. “</a:t>
            </a:r>
          </a:p>
          <a:p>
            <a:pPr>
              <a:buFontTx/>
              <a:buNone/>
            </a:pPr>
            <a:r>
              <a:rPr lang="en-US" sz="2800" dirty="0" smtClean="0"/>
              <a:t>			-Adolf Loos </a:t>
            </a:r>
            <a:r>
              <a:rPr lang="en-US" sz="2800" i="1" dirty="0" smtClean="0"/>
              <a:t>Ornament and Crime</a:t>
            </a:r>
            <a:r>
              <a:rPr lang="en-US" sz="2800" dirty="0" smtClean="0"/>
              <a:t> 1908</a:t>
            </a:r>
          </a:p>
          <a:p>
            <a:pPr>
              <a:buFontTx/>
              <a:buNone/>
            </a:pPr>
            <a:r>
              <a:rPr lang="en-US" sz="2800" i="1" dirty="0" smtClean="0"/>
              <a:t>	</a:t>
            </a:r>
            <a:endParaRPr lang="en-US" sz="2800" dirty="0" smtClean="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Streamline </a:t>
            </a:r>
            <a:r>
              <a:rPr lang="en-US" dirty="0" err="1" smtClean="0"/>
              <a:t>Moderne</a:t>
            </a:r>
            <a:endParaRPr lang="en-US" dirty="0"/>
          </a:p>
        </p:txBody>
      </p:sp>
      <p:pic>
        <p:nvPicPr>
          <p:cNvPr id="4" name="Content Placeholder 3"/>
          <p:cNvPicPr>
            <a:picLocks noGrp="1" noChangeAspect="1"/>
          </p:cNvPicPr>
          <p:nvPr>
            <p:ph idx="1"/>
          </p:nvPr>
        </p:nvPicPr>
        <p:blipFill>
          <a:blip r:embed="rId2"/>
          <a:srcRect l="-28933" r="-28933"/>
          <a:stretch>
            <a:fillRect/>
          </a:stretch>
        </p:blipFill>
        <p:spPr/>
      </p:pic>
    </p:spTree>
    <p:extLst>
      <p:ext uri="{BB962C8B-B14F-4D97-AF65-F5344CB8AC3E}">
        <p14:creationId xmlns:p14="http://schemas.microsoft.com/office/powerpoint/2010/main" val="4841090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5458" r="-5458"/>
          <a:stretch>
            <a:fillRect/>
          </a:stretch>
        </p:blipFill>
        <p:spPr/>
      </p:pic>
    </p:spTree>
    <p:extLst>
      <p:ext uri="{BB962C8B-B14F-4D97-AF65-F5344CB8AC3E}">
        <p14:creationId xmlns:p14="http://schemas.microsoft.com/office/powerpoint/2010/main" val="16479143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rcRect l="-18670" r="-18670"/>
          <a:stretch>
            <a:fillRect/>
          </a:stretch>
        </p:blipFill>
        <p:spPr/>
      </p:pic>
    </p:spTree>
    <p:extLst>
      <p:ext uri="{BB962C8B-B14F-4D97-AF65-F5344CB8AC3E}">
        <p14:creationId xmlns:p14="http://schemas.microsoft.com/office/powerpoint/2010/main" val="17783384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34753289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1066800"/>
            <a:ext cx="8229600" cy="1143000"/>
          </a:xfrm>
        </p:spPr>
        <p:txBody>
          <a:bodyPr>
            <a:noAutofit/>
          </a:bodyPr>
          <a:lstStyle/>
          <a:p>
            <a:pPr algn="ctr" fontAlgn="auto">
              <a:spcAft>
                <a:spcPts val="0"/>
              </a:spcAft>
              <a:defRPr/>
            </a:pPr>
            <a:r>
              <a:rPr lang="en-US" sz="2800" dirty="0" smtClean="0"/>
              <a:t>Art </a:t>
            </a:r>
            <a:r>
              <a:rPr lang="en-US" sz="2800" dirty="0" smtClean="0"/>
              <a:t>Deco Streamline (Streamline </a:t>
            </a:r>
            <a:r>
              <a:rPr lang="en-US" sz="2800" dirty="0" err="1" smtClean="0"/>
              <a:t>Moderne</a:t>
            </a:r>
            <a:r>
              <a:rPr lang="en-US" sz="2800" dirty="0" smtClean="0"/>
              <a:t>) </a:t>
            </a:r>
            <a:br>
              <a:rPr lang="en-US" sz="2800" dirty="0" smtClean="0"/>
            </a:br>
            <a:r>
              <a:rPr lang="en-US" sz="2800" dirty="0" smtClean="0"/>
              <a:t>1920s </a:t>
            </a:r>
            <a:r>
              <a:rPr lang="en-US" sz="2800" dirty="0"/>
              <a:t>-</a:t>
            </a:r>
            <a:r>
              <a:rPr lang="en-US" sz="2800" dirty="0" smtClean="0"/>
              <a:t> 1940s</a:t>
            </a:r>
          </a:p>
        </p:txBody>
      </p:sp>
      <p:sp>
        <p:nvSpPr>
          <p:cNvPr id="59395" name="Rectangle 3"/>
          <p:cNvSpPr>
            <a:spLocks noGrp="1" noChangeArrowheads="1"/>
          </p:cNvSpPr>
          <p:nvPr>
            <p:ph type="body" sz="half" idx="1"/>
          </p:nvPr>
        </p:nvSpPr>
        <p:spPr>
          <a:xfrm>
            <a:off x="381000" y="2255838"/>
            <a:ext cx="4038600" cy="4525962"/>
          </a:xfrm>
        </p:spPr>
        <p:txBody>
          <a:bodyPr/>
          <a:lstStyle/>
          <a:p>
            <a:r>
              <a:rPr lang="en-US" sz="2000" dirty="0" smtClean="0"/>
              <a:t>This style began in France, but took the lead in America as it was more acceptable to public tastes.</a:t>
            </a:r>
          </a:p>
          <a:p>
            <a:endParaRPr lang="en-US" sz="2000" dirty="0" smtClean="0"/>
          </a:p>
          <a:p>
            <a:r>
              <a:rPr lang="en-US" sz="2000" dirty="0" smtClean="0"/>
              <a:t>This style produced stunning creations, but it lacked a strong theoretical base— it was not  driven by ideas (as Modernism was) but rather by imagery.  Because of this it was not long-lasting.</a:t>
            </a:r>
          </a:p>
          <a:p>
            <a:endParaRPr lang="en-US" sz="2000" dirty="0" smtClean="0"/>
          </a:p>
        </p:txBody>
      </p:sp>
      <p:pic>
        <p:nvPicPr>
          <p:cNvPr id="59396" name="Picture 4" descr="chrystler"/>
          <p:cNvPicPr>
            <a:picLocks noGrp="1" noChangeAspect="1" noChangeArrowheads="1"/>
          </p:cNvPicPr>
          <p:nvPr>
            <p:ph sz="half" idx="2"/>
          </p:nvPr>
        </p:nvPicPr>
        <p:blipFill>
          <a:blip r:embed="rId2" cstate="print"/>
          <a:srcRect l="4999" r="4999"/>
          <a:stretch>
            <a:fillRect/>
          </a:stretch>
        </p:blipFill>
        <p:spPr>
          <a:xfrm>
            <a:off x="5410200" y="2454155"/>
            <a:ext cx="3276600" cy="3672007"/>
          </a:xfr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914400"/>
            <a:ext cx="8229600" cy="1143000"/>
          </a:xfrm>
        </p:spPr>
        <p:txBody>
          <a:bodyPr>
            <a:normAutofit/>
          </a:bodyPr>
          <a:lstStyle/>
          <a:p>
            <a:pPr fontAlgn="auto">
              <a:spcAft>
                <a:spcPts val="0"/>
              </a:spcAft>
              <a:defRPr/>
            </a:pPr>
            <a:r>
              <a:rPr lang="en-US" dirty="0" smtClean="0"/>
              <a:t>Impacts on Design during the 1920s and 1930s</a:t>
            </a:r>
          </a:p>
        </p:txBody>
      </p:sp>
      <p:sp>
        <p:nvSpPr>
          <p:cNvPr id="60419" name="Rectangle 3"/>
          <p:cNvSpPr>
            <a:spLocks noGrp="1" noChangeArrowheads="1"/>
          </p:cNvSpPr>
          <p:nvPr>
            <p:ph idx="1"/>
          </p:nvPr>
        </p:nvSpPr>
        <p:spPr>
          <a:xfrm>
            <a:off x="457200" y="2103438"/>
            <a:ext cx="8229600" cy="4525962"/>
          </a:xfrm>
        </p:spPr>
        <p:txBody>
          <a:bodyPr/>
          <a:lstStyle/>
          <a:p>
            <a:r>
              <a:rPr lang="en-US" dirty="0" smtClean="0"/>
              <a:t>The International Exposition held in Paris in 1925.</a:t>
            </a:r>
          </a:p>
          <a:p>
            <a:endParaRPr lang="en-US" dirty="0" smtClean="0"/>
          </a:p>
          <a:p>
            <a:r>
              <a:rPr lang="en-US" dirty="0" smtClean="0"/>
              <a:t>Emergence of Industrial Designers in America who designed objects to be manufactured.</a:t>
            </a:r>
          </a:p>
          <a:p>
            <a:endParaRPr lang="en-US" dirty="0" smtClean="0"/>
          </a:p>
          <a:p>
            <a:r>
              <a:rPr lang="en-US" dirty="0" smtClean="0"/>
              <a:t>Their designs were based on the stylization of objects for mass consumption.</a:t>
            </a:r>
          </a:p>
          <a:p>
            <a:endParaRPr lang="en-US" dirty="0" smtClean="0"/>
          </a:p>
          <a:p>
            <a:endParaRPr lang="en-US" dirty="0" smtClean="0"/>
          </a:p>
          <a:p>
            <a:endParaRPr lang="en-US" dirty="0" smtClean="0"/>
          </a:p>
          <a:p>
            <a:endParaRPr lang="en-US" dirty="0" smtClean="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57200"/>
            <a:ext cx="8229600" cy="1143000"/>
          </a:xfrm>
        </p:spPr>
        <p:txBody>
          <a:bodyPr/>
          <a:lstStyle/>
          <a:p>
            <a:r>
              <a:rPr lang="en-US" dirty="0" smtClean="0"/>
              <a:t>Art Deco Classicism</a:t>
            </a:r>
          </a:p>
        </p:txBody>
      </p:sp>
      <p:sp>
        <p:nvSpPr>
          <p:cNvPr id="62467" name="Rectangle 3"/>
          <p:cNvSpPr>
            <a:spLocks noGrp="1" noChangeArrowheads="1"/>
          </p:cNvSpPr>
          <p:nvPr>
            <p:ph idx="1"/>
          </p:nvPr>
        </p:nvSpPr>
        <p:spPr>
          <a:xfrm>
            <a:off x="457200" y="1447800"/>
            <a:ext cx="5943600" cy="4800599"/>
          </a:xfrm>
        </p:spPr>
        <p:txBody>
          <a:bodyPr>
            <a:normAutofit/>
          </a:bodyPr>
          <a:lstStyle/>
          <a:p>
            <a:r>
              <a:rPr lang="en-US" sz="2000" dirty="0" smtClean="0"/>
              <a:t>France, 1920’s, was the origin of this style.</a:t>
            </a:r>
          </a:p>
          <a:p>
            <a:endParaRPr lang="en-US" sz="2000" dirty="0" smtClean="0"/>
          </a:p>
          <a:p>
            <a:r>
              <a:rPr lang="en-US" sz="2000" dirty="0" smtClean="0"/>
              <a:t>Art Deco evolved from Art Nouveau, but was less flowing and organic, more geometric.</a:t>
            </a:r>
          </a:p>
          <a:p>
            <a:endParaRPr lang="en-US" sz="2000" dirty="0" smtClean="0"/>
          </a:p>
          <a:p>
            <a:r>
              <a:rPr lang="en-US" sz="2000" dirty="0" smtClean="0"/>
              <a:t>Motifs used are drawn from classical and ancient civilizations.</a:t>
            </a:r>
          </a:p>
          <a:p>
            <a:endParaRPr lang="en-US" sz="2000" dirty="0" smtClean="0"/>
          </a:p>
          <a:p>
            <a:r>
              <a:rPr lang="en-US" sz="2000" dirty="0" smtClean="0"/>
              <a:t>Greek and Egyptian motifs were combined.</a:t>
            </a:r>
          </a:p>
          <a:p>
            <a:endParaRPr lang="en-US" sz="2000" dirty="0" smtClean="0"/>
          </a:p>
          <a:p>
            <a:r>
              <a:rPr lang="en-US" sz="2000" dirty="0" smtClean="0"/>
              <a:t>Art Deco is short for ‘Arts </a:t>
            </a:r>
            <a:r>
              <a:rPr lang="en-US" sz="2000" dirty="0" err="1" smtClean="0"/>
              <a:t>Decoratifs</a:t>
            </a:r>
            <a:r>
              <a:rPr lang="en-US" sz="2000" dirty="0" smtClean="0"/>
              <a:t>’, meaning ‘decorative arts’ in French. </a:t>
            </a:r>
          </a:p>
        </p:txBody>
      </p:sp>
      <p:pic>
        <p:nvPicPr>
          <p:cNvPr id="62468" name="Picture 4"/>
          <p:cNvPicPr>
            <a:picLocks noChangeAspect="1" noChangeArrowheads="1"/>
          </p:cNvPicPr>
          <p:nvPr/>
        </p:nvPicPr>
        <p:blipFill>
          <a:blip r:embed="rId2" cstate="print"/>
          <a:srcRect/>
          <a:stretch>
            <a:fillRect/>
          </a:stretch>
        </p:blipFill>
        <p:spPr bwMode="auto">
          <a:xfrm>
            <a:off x="6629400" y="3578573"/>
            <a:ext cx="2514599" cy="3279427"/>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a:bodyPr>
          <a:lstStyle/>
          <a:p>
            <a:pPr fontAlgn="auto">
              <a:spcAft>
                <a:spcPts val="0"/>
              </a:spcAft>
              <a:defRPr/>
            </a:pPr>
            <a:r>
              <a:rPr lang="en-US" dirty="0" smtClean="0"/>
              <a:t>Art Deco Classicism</a:t>
            </a:r>
          </a:p>
        </p:txBody>
      </p:sp>
      <p:sp>
        <p:nvSpPr>
          <p:cNvPr id="63491" name="Rectangle 3"/>
          <p:cNvSpPr>
            <a:spLocks noGrp="1" noChangeArrowheads="1"/>
          </p:cNvSpPr>
          <p:nvPr>
            <p:ph idx="1"/>
          </p:nvPr>
        </p:nvSpPr>
        <p:spPr/>
        <p:txBody>
          <a:bodyPr>
            <a:normAutofit/>
          </a:bodyPr>
          <a:lstStyle/>
          <a:p>
            <a:r>
              <a:rPr lang="en-US" sz="2800" dirty="0" smtClean="0"/>
              <a:t>Highly stylized figures in bas relief</a:t>
            </a:r>
          </a:p>
          <a:p>
            <a:r>
              <a:rPr lang="en-US" sz="2800" dirty="0" smtClean="0"/>
              <a:t>Dancing maidens holding urns and swags of draperies.</a:t>
            </a:r>
          </a:p>
          <a:p>
            <a:r>
              <a:rPr lang="en-US" sz="2800" dirty="0" smtClean="0"/>
              <a:t>Used exotic woods which were lacquered.</a:t>
            </a:r>
          </a:p>
          <a:p>
            <a:r>
              <a:rPr lang="en-US" sz="2800" dirty="0" smtClean="0"/>
              <a:t>Mirror, glass, and chrome were sanded and etched into patterns.</a:t>
            </a:r>
          </a:p>
          <a:p>
            <a:endParaRPr lang="en-US" sz="2800" dirty="0" smtClean="0"/>
          </a:p>
        </p:txBody>
      </p:sp>
      <p:pic>
        <p:nvPicPr>
          <p:cNvPr id="63492" name="Picture 4"/>
          <p:cNvPicPr>
            <a:picLocks noChangeAspect="1" noChangeArrowheads="1"/>
          </p:cNvPicPr>
          <p:nvPr/>
        </p:nvPicPr>
        <p:blipFill>
          <a:blip r:embed="rId2" cstate="print"/>
          <a:srcRect/>
          <a:stretch>
            <a:fillRect/>
          </a:stretch>
        </p:blipFill>
        <p:spPr bwMode="auto">
          <a:xfrm>
            <a:off x="0" y="4572000"/>
            <a:ext cx="2286000" cy="2286000"/>
          </a:xfrm>
          <a:prstGeom prst="rect">
            <a:avLst/>
          </a:prstGeom>
          <a:noFill/>
          <a:ln w="9525">
            <a:noFill/>
            <a:miter lim="800000"/>
            <a:headEnd/>
            <a:tailEnd/>
          </a:ln>
        </p:spPr>
      </p:pic>
      <p:pic>
        <p:nvPicPr>
          <p:cNvPr id="63493" name="Picture 5"/>
          <p:cNvPicPr>
            <a:picLocks noChangeAspect="1" noChangeArrowheads="1"/>
          </p:cNvPicPr>
          <p:nvPr/>
        </p:nvPicPr>
        <p:blipFill>
          <a:blip r:embed="rId3" cstate="print"/>
          <a:srcRect/>
          <a:stretch>
            <a:fillRect/>
          </a:stretch>
        </p:blipFill>
        <p:spPr bwMode="auto">
          <a:xfrm>
            <a:off x="2286000" y="4572000"/>
            <a:ext cx="1557717" cy="2286000"/>
          </a:xfrm>
          <a:prstGeom prst="rect">
            <a:avLst/>
          </a:prstGeom>
          <a:noFill/>
          <a:ln w="9525">
            <a:noFill/>
            <a:miter lim="800000"/>
            <a:headEnd/>
            <a:tailEnd/>
          </a:ln>
        </p:spPr>
      </p:pic>
      <p:pic>
        <p:nvPicPr>
          <p:cNvPr id="63495" name="Picture 7"/>
          <p:cNvPicPr>
            <a:picLocks noChangeAspect="1" noChangeArrowheads="1"/>
          </p:cNvPicPr>
          <p:nvPr/>
        </p:nvPicPr>
        <p:blipFill>
          <a:blip r:embed="rId4" cstate="print"/>
          <a:srcRect/>
          <a:stretch>
            <a:fillRect/>
          </a:stretch>
        </p:blipFill>
        <p:spPr bwMode="auto">
          <a:xfrm>
            <a:off x="6248400" y="4551024"/>
            <a:ext cx="2895600" cy="2306976"/>
          </a:xfrm>
          <a:prstGeom prst="rect">
            <a:avLst/>
          </a:prstGeom>
          <a:noFill/>
          <a:ln w="9525">
            <a:noFill/>
            <a:miter lim="800000"/>
            <a:headEnd/>
            <a:tailEnd/>
          </a:ln>
        </p:spPr>
      </p:pic>
      <p:pic>
        <p:nvPicPr>
          <p:cNvPr id="63496" name="Picture 8"/>
          <p:cNvPicPr>
            <a:picLocks noChangeAspect="1" noChangeArrowheads="1"/>
          </p:cNvPicPr>
          <p:nvPr/>
        </p:nvPicPr>
        <p:blipFill>
          <a:blip r:embed="rId5" cstate="print"/>
          <a:srcRect/>
          <a:stretch>
            <a:fillRect/>
          </a:stretch>
        </p:blipFill>
        <p:spPr bwMode="auto">
          <a:xfrm>
            <a:off x="3962400" y="4572000"/>
            <a:ext cx="2286000" cy="22860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Grp="1" noChangeArrowheads="1"/>
          </p:cNvSpPr>
          <p:nvPr>
            <p:ph type="title"/>
          </p:nvPr>
        </p:nvSpPr>
        <p:spPr/>
        <p:txBody>
          <a:bodyPr/>
          <a:lstStyle/>
          <a:p>
            <a:endParaRPr lang="en-US" smtClean="0"/>
          </a:p>
        </p:txBody>
      </p:sp>
      <p:pic>
        <p:nvPicPr>
          <p:cNvPr id="64515" name="Picture 4" descr="D8_Untitled_001"/>
          <p:cNvPicPr>
            <a:picLocks noGrp="1" noChangeAspect="1" noChangeArrowheads="1"/>
          </p:cNvPicPr>
          <p:nvPr>
            <p:ph idx="1"/>
          </p:nvPr>
        </p:nvPicPr>
        <p:blipFill>
          <a:blip r:embed="rId2" cstate="print"/>
          <a:srcRect/>
          <a:stretch>
            <a:fillRect/>
          </a:stretch>
        </p:blipFill>
        <p:spPr>
          <a:xfrm>
            <a:off x="0" y="0"/>
            <a:ext cx="8991600" cy="6823075"/>
          </a:xfr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D8_Untitled_002"/>
          <p:cNvPicPr>
            <a:picLocks noGrp="1" noChangeAspect="1" noChangeArrowheads="1"/>
          </p:cNvPicPr>
          <p:nvPr>
            <p:ph idx="1"/>
          </p:nvPr>
        </p:nvPicPr>
        <p:blipFill>
          <a:blip r:embed="rId2" cstate="print"/>
          <a:srcRect t="25601" b="25601"/>
          <a:stretch>
            <a:fillRect/>
          </a:stretch>
        </p:blipFill>
        <p:spPr>
          <a:noFill/>
        </p:spPr>
      </p:pic>
      <p:pic>
        <p:nvPicPr>
          <p:cNvPr id="65539" name="Picture 3"/>
          <p:cNvPicPr>
            <a:picLocks noChangeAspect="1" noChangeArrowheads="1"/>
          </p:cNvPicPr>
          <p:nvPr/>
        </p:nvPicPr>
        <p:blipFill>
          <a:blip r:embed="rId3" cstate="print"/>
          <a:srcRect/>
          <a:stretch>
            <a:fillRect/>
          </a:stretch>
        </p:blipFill>
        <p:spPr bwMode="auto">
          <a:xfrm>
            <a:off x="6019800" y="-1"/>
            <a:ext cx="3124200" cy="3436177"/>
          </a:xfrm>
          <a:prstGeom prst="rect">
            <a:avLst/>
          </a:prstGeom>
          <a:noFill/>
          <a:ln w="9525">
            <a:noFill/>
            <a:miter lim="800000"/>
            <a:headEnd/>
            <a:tailEnd/>
          </a:ln>
        </p:spPr>
      </p:pic>
      <p:pic>
        <p:nvPicPr>
          <p:cNvPr id="65540" name="Picture 4"/>
          <p:cNvPicPr>
            <a:picLocks noChangeAspect="1" noChangeArrowheads="1"/>
          </p:cNvPicPr>
          <p:nvPr/>
        </p:nvPicPr>
        <p:blipFill>
          <a:blip r:embed="rId4" cstate="print"/>
          <a:srcRect/>
          <a:stretch>
            <a:fillRect/>
          </a:stretch>
        </p:blipFill>
        <p:spPr bwMode="auto">
          <a:xfrm>
            <a:off x="0" y="-1"/>
            <a:ext cx="5943600" cy="3956787"/>
          </a:xfrm>
          <a:prstGeom prst="rect">
            <a:avLst/>
          </a:prstGeom>
          <a:noFill/>
          <a:ln w="9525">
            <a:noFill/>
            <a:miter lim="800000"/>
            <a:headEnd/>
            <a:tailEnd/>
          </a:ln>
        </p:spPr>
      </p:pic>
      <p:pic>
        <p:nvPicPr>
          <p:cNvPr id="65541" name="Picture 5"/>
          <p:cNvPicPr>
            <a:picLocks noChangeAspect="1" noChangeArrowheads="1"/>
          </p:cNvPicPr>
          <p:nvPr/>
        </p:nvPicPr>
        <p:blipFill>
          <a:blip r:embed="rId5" cstate="print"/>
          <a:srcRect/>
          <a:stretch>
            <a:fillRect/>
          </a:stretch>
        </p:blipFill>
        <p:spPr bwMode="auto">
          <a:xfrm>
            <a:off x="3286658" y="3733800"/>
            <a:ext cx="2728379" cy="3124200"/>
          </a:xfrm>
          <a:prstGeom prst="rect">
            <a:avLst/>
          </a:prstGeom>
          <a:noFill/>
          <a:ln w="9525">
            <a:noFill/>
            <a:miter lim="800000"/>
            <a:headEnd/>
            <a:tailEnd/>
          </a:ln>
        </p:spPr>
      </p:pic>
      <p:pic>
        <p:nvPicPr>
          <p:cNvPr id="65542" name="Picture 6"/>
          <p:cNvPicPr>
            <a:picLocks noChangeAspect="1" noChangeArrowheads="1"/>
          </p:cNvPicPr>
          <p:nvPr/>
        </p:nvPicPr>
        <p:blipFill>
          <a:blip r:embed="rId6" cstate="print"/>
          <a:srcRect/>
          <a:stretch>
            <a:fillRect/>
          </a:stretch>
        </p:blipFill>
        <p:spPr bwMode="auto">
          <a:xfrm>
            <a:off x="0" y="4038600"/>
            <a:ext cx="3354192" cy="25146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8229600" cy="1143000"/>
          </a:xfrm>
        </p:spPr>
        <p:txBody>
          <a:bodyPr/>
          <a:lstStyle/>
          <a:p>
            <a:pPr algn="ctr"/>
            <a:r>
              <a:rPr lang="en-US" dirty="0" smtClean="0"/>
              <a:t>Modernist Quotes</a:t>
            </a:r>
          </a:p>
        </p:txBody>
      </p:sp>
      <p:sp>
        <p:nvSpPr>
          <p:cNvPr id="12291" name="Rectangle 3"/>
          <p:cNvSpPr>
            <a:spLocks noGrp="1" noChangeArrowheads="1"/>
          </p:cNvSpPr>
          <p:nvPr>
            <p:ph idx="1"/>
          </p:nvPr>
        </p:nvSpPr>
        <p:spPr>
          <a:xfrm>
            <a:off x="0" y="1066800"/>
            <a:ext cx="8534400" cy="5791200"/>
          </a:xfrm>
        </p:spPr>
        <p:txBody>
          <a:bodyPr/>
          <a:lstStyle/>
          <a:p>
            <a:r>
              <a:rPr lang="en-US" sz="2800" dirty="0" smtClean="0"/>
              <a:t>    </a:t>
            </a:r>
            <a:r>
              <a:rPr lang="en-US" dirty="0" smtClean="0"/>
              <a:t>“It is agreed, we refuse to duplicate handmade works, 	historical style forms, and other materials for production.” </a:t>
            </a:r>
          </a:p>
          <a:p>
            <a:pPr>
              <a:buFontTx/>
              <a:buNone/>
            </a:pPr>
            <a:r>
              <a:rPr lang="en-US" sz="2800" dirty="0" smtClean="0"/>
              <a:t>			</a:t>
            </a:r>
            <a:r>
              <a:rPr lang="en-US" sz="2000" dirty="0" smtClean="0"/>
              <a:t>-Peter Behrens, 1907, a German architect</a:t>
            </a:r>
          </a:p>
          <a:p>
            <a:pPr>
              <a:buFontTx/>
              <a:buNone/>
            </a:pPr>
            <a:endParaRPr lang="en-US" sz="2000" dirty="0" smtClean="0"/>
          </a:p>
          <a:p>
            <a:pPr>
              <a:buFontTx/>
              <a:buNone/>
            </a:pPr>
            <a:r>
              <a:rPr lang="en-US" sz="2800" i="1" dirty="0" smtClean="0"/>
              <a:t>   </a:t>
            </a:r>
            <a:endParaRPr lang="en-US" sz="2800" dirty="0" smtClean="0"/>
          </a:p>
        </p:txBody>
      </p:sp>
      <p:sp>
        <p:nvSpPr>
          <p:cNvPr id="4" name="Rectangle 3"/>
          <p:cNvSpPr txBox="1">
            <a:spLocks noChangeArrowheads="1"/>
          </p:cNvSpPr>
          <p:nvPr/>
        </p:nvSpPr>
        <p:spPr>
          <a:xfrm>
            <a:off x="76200" y="2514600"/>
            <a:ext cx="8229600" cy="4343400"/>
          </a:xfrm>
          <a:prstGeom prst="rect">
            <a:avLst/>
          </a:prstGeom>
        </p:spPr>
        <p:txBody>
          <a:bodyPr>
            <a:normAutofit/>
          </a:bodyPr>
          <a:lstStyle/>
          <a:p>
            <a:pPr marL="274320" indent="-274320" fontAlgn="auto">
              <a:spcBef>
                <a:spcPct val="20000"/>
              </a:spcBef>
              <a:spcAft>
                <a:spcPts val="0"/>
              </a:spcAft>
              <a:buClr>
                <a:schemeClr val="accent3"/>
              </a:buClr>
              <a:buSzPct val="95000"/>
              <a:defRPr/>
            </a:pPr>
            <a:endParaRPr lang="en-US" sz="2800" dirty="0" smtClean="0">
              <a:latin typeface="+mn-lt"/>
            </a:endParaRPr>
          </a:p>
          <a:p>
            <a:pPr marL="457200" indent="-457200" fontAlgn="auto">
              <a:spcBef>
                <a:spcPct val="20000"/>
              </a:spcBef>
              <a:spcAft>
                <a:spcPts val="0"/>
              </a:spcAft>
              <a:buClr>
                <a:schemeClr val="accent3"/>
              </a:buClr>
              <a:buSzPct val="95000"/>
              <a:buFont typeface="Arial"/>
              <a:buChar char="•"/>
              <a:defRPr/>
            </a:pPr>
            <a:r>
              <a:rPr lang="en-US" sz="2400" dirty="0" smtClean="0">
                <a:latin typeface="Arial"/>
                <a:cs typeface="Arial"/>
              </a:rPr>
              <a:t>    “Architecture </a:t>
            </a:r>
            <a:r>
              <a:rPr lang="en-US" sz="2400" dirty="0">
                <a:latin typeface="Arial"/>
                <a:cs typeface="Arial"/>
              </a:rPr>
              <a:t>is the will of the age conceived in spatial </a:t>
            </a:r>
            <a:r>
              <a:rPr lang="en-US" sz="2400" dirty="0" smtClean="0">
                <a:latin typeface="Arial"/>
                <a:cs typeface="Arial"/>
              </a:rPr>
              <a:t>           	terms.”</a:t>
            </a:r>
            <a:endParaRPr lang="en-US" sz="2400" dirty="0">
              <a:latin typeface="Arial"/>
              <a:cs typeface="Arial"/>
            </a:endParaRPr>
          </a:p>
          <a:p>
            <a:pPr marL="274320" indent="-274320" fontAlgn="auto">
              <a:spcBef>
                <a:spcPct val="20000"/>
              </a:spcBef>
              <a:spcAft>
                <a:spcPts val="0"/>
              </a:spcAft>
              <a:buClr>
                <a:schemeClr val="accent3"/>
              </a:buClr>
              <a:buSzPct val="95000"/>
              <a:defRPr/>
            </a:pPr>
            <a:r>
              <a:rPr lang="en-US" sz="2800" dirty="0">
                <a:latin typeface="Arial"/>
                <a:cs typeface="Arial"/>
              </a:rPr>
              <a:t>		</a:t>
            </a:r>
            <a:r>
              <a:rPr lang="en-US" sz="2800" dirty="0" smtClean="0">
                <a:latin typeface="Arial"/>
                <a:cs typeface="Arial"/>
              </a:rPr>
              <a:t>	</a:t>
            </a:r>
            <a:r>
              <a:rPr lang="en-US" sz="2000" dirty="0" smtClean="0">
                <a:latin typeface="Arial"/>
                <a:cs typeface="Arial"/>
              </a:rPr>
              <a:t>-</a:t>
            </a:r>
            <a:r>
              <a:rPr lang="en-US" sz="2000" dirty="0" err="1">
                <a:latin typeface="Arial"/>
                <a:cs typeface="Arial"/>
              </a:rPr>
              <a:t>Mies</a:t>
            </a:r>
            <a:r>
              <a:rPr lang="en-US" sz="2000" dirty="0">
                <a:latin typeface="Arial"/>
                <a:cs typeface="Arial"/>
              </a:rPr>
              <a:t> van der </a:t>
            </a:r>
            <a:r>
              <a:rPr lang="en-US" sz="2000" dirty="0" err="1">
                <a:latin typeface="Arial"/>
                <a:cs typeface="Arial"/>
              </a:rPr>
              <a:t>Rohe</a:t>
            </a:r>
            <a:endParaRPr lang="en-US" sz="2000" dirty="0">
              <a:latin typeface="Arial"/>
              <a:cs typeface="Arial"/>
            </a:endParaRPr>
          </a:p>
          <a:p>
            <a:pPr marL="274320" indent="-274320" fontAlgn="auto">
              <a:spcBef>
                <a:spcPct val="20000"/>
              </a:spcBef>
              <a:spcAft>
                <a:spcPts val="0"/>
              </a:spcAft>
              <a:buClr>
                <a:schemeClr val="accent3"/>
              </a:buClr>
              <a:buSzPct val="95000"/>
              <a:defRPr/>
            </a:pPr>
            <a:r>
              <a:rPr lang="en-US" sz="2800" i="1" dirty="0" smtClean="0">
                <a:latin typeface="+mn-lt"/>
              </a:rPr>
              <a:t>   </a:t>
            </a:r>
            <a:endParaRPr lang="en-US" sz="2800" i="1" dirty="0">
              <a:latin typeface="+mn-lt"/>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lstStyle/>
          <a:p>
            <a:endParaRPr lang="en-US" smtClean="0"/>
          </a:p>
        </p:txBody>
      </p:sp>
      <p:pic>
        <p:nvPicPr>
          <p:cNvPr id="66563" name="Picture 4" descr="80"/>
          <p:cNvPicPr>
            <a:picLocks noGrp="1" noChangeAspect="1" noChangeArrowheads="1"/>
          </p:cNvPicPr>
          <p:nvPr>
            <p:ph idx="1"/>
          </p:nvPr>
        </p:nvPicPr>
        <p:blipFill>
          <a:blip r:embed="rId2" cstate="print"/>
          <a:srcRect/>
          <a:stretch>
            <a:fillRect/>
          </a:stretch>
        </p:blipFill>
        <p:spPr>
          <a:xfrm>
            <a:off x="152400" y="0"/>
            <a:ext cx="8839200" cy="6824663"/>
          </a:xfr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title"/>
          </p:nvPr>
        </p:nvSpPr>
        <p:spPr/>
        <p:txBody>
          <a:bodyPr/>
          <a:lstStyle/>
          <a:p>
            <a:endParaRPr lang="en-US" smtClean="0"/>
          </a:p>
        </p:txBody>
      </p:sp>
      <p:pic>
        <p:nvPicPr>
          <p:cNvPr id="67587" name="Picture 4" descr="81"/>
          <p:cNvPicPr>
            <a:picLocks noGrp="1" noChangeAspect="1" noChangeArrowheads="1"/>
          </p:cNvPicPr>
          <p:nvPr>
            <p:ph idx="1"/>
          </p:nvPr>
        </p:nvPicPr>
        <p:blipFill>
          <a:blip r:embed="rId2" cstate="print"/>
          <a:srcRect/>
          <a:stretch>
            <a:fillRect/>
          </a:stretch>
        </p:blipFill>
        <p:spPr>
          <a:xfrm>
            <a:off x="152400" y="152400"/>
            <a:ext cx="8839200" cy="5884863"/>
          </a:xfr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ctr"/>
            <a:r>
              <a:rPr lang="en-US" sz="3200" dirty="0" smtClean="0"/>
              <a:t>Art Deco Streamline </a:t>
            </a:r>
            <a:br>
              <a:rPr lang="en-US" sz="3200" dirty="0" smtClean="0"/>
            </a:br>
            <a:r>
              <a:rPr lang="en-US" sz="2800" dirty="0" smtClean="0"/>
              <a:t>or</a:t>
            </a:r>
            <a:r>
              <a:rPr lang="en-US" sz="3200" dirty="0" smtClean="0"/>
              <a:t> </a:t>
            </a:r>
            <a:r>
              <a:rPr lang="en-US" sz="2800" dirty="0" smtClean="0"/>
              <a:t>“Streamline </a:t>
            </a:r>
            <a:r>
              <a:rPr lang="en-US" sz="2800" dirty="0" err="1" smtClean="0"/>
              <a:t>Moderne</a:t>
            </a:r>
            <a:r>
              <a:rPr lang="en-US" sz="2800" dirty="0" smtClean="0"/>
              <a:t>”</a:t>
            </a:r>
            <a:endParaRPr lang="en-US" dirty="0" smtClean="0"/>
          </a:p>
        </p:txBody>
      </p:sp>
      <p:sp>
        <p:nvSpPr>
          <p:cNvPr id="68611" name="Rectangle 3"/>
          <p:cNvSpPr>
            <a:spLocks noGrp="1" noChangeArrowheads="1"/>
          </p:cNvSpPr>
          <p:nvPr>
            <p:ph idx="1"/>
          </p:nvPr>
        </p:nvSpPr>
        <p:spPr/>
        <p:txBody>
          <a:bodyPr/>
          <a:lstStyle/>
          <a:p>
            <a:pPr>
              <a:buFontTx/>
              <a:buNone/>
            </a:pPr>
            <a:endParaRPr lang="en-US" dirty="0" smtClean="0"/>
          </a:p>
          <a:p>
            <a:r>
              <a:rPr lang="en-US" dirty="0" smtClean="0"/>
              <a:t>The idea of speed and motion influenced this style</a:t>
            </a:r>
          </a:p>
          <a:p>
            <a:r>
              <a:rPr lang="en-US" dirty="0" smtClean="0"/>
              <a:t>Used banded surfaces; upward from dark to light separated by aluminum strips</a:t>
            </a:r>
          </a:p>
          <a:p>
            <a:r>
              <a:rPr lang="en-US" dirty="0" smtClean="0"/>
              <a:t>Industrial designers utilized the streamline for household products</a:t>
            </a:r>
          </a:p>
          <a:p>
            <a:pPr>
              <a:buFontTx/>
              <a:buNone/>
            </a:pPr>
            <a:endParaRPr lang="en-US" dirty="0" smtClean="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title"/>
          </p:nvPr>
        </p:nvSpPr>
        <p:spPr/>
        <p:txBody>
          <a:bodyPr>
            <a:normAutofit/>
          </a:bodyPr>
          <a:lstStyle/>
          <a:p>
            <a:r>
              <a:rPr lang="en-US" sz="2400" dirty="0" smtClean="0"/>
              <a:t>Union Terminal, Cincinnati, Ohio built in 1933</a:t>
            </a:r>
            <a:br>
              <a:rPr lang="en-US" sz="2400" dirty="0" smtClean="0"/>
            </a:br>
            <a:r>
              <a:rPr lang="en-US" sz="2400" dirty="0" smtClean="0">
                <a:hlinkClick r:id="rId2"/>
              </a:rPr>
              <a:t>Union Terminal, Cincinnati</a:t>
            </a:r>
            <a:r>
              <a:rPr lang="en-US" sz="2400" dirty="0" smtClean="0"/>
              <a:t> </a:t>
            </a:r>
            <a:r>
              <a:rPr lang="en-US" sz="1200" dirty="0" smtClean="0"/>
              <a:t>(web page about the terminal)</a:t>
            </a:r>
          </a:p>
        </p:txBody>
      </p:sp>
      <p:pic>
        <p:nvPicPr>
          <p:cNvPr id="69635" name="Picture 4" descr="70"/>
          <p:cNvPicPr>
            <a:picLocks noGrp="1" noChangeAspect="1" noChangeArrowheads="1"/>
          </p:cNvPicPr>
          <p:nvPr>
            <p:ph idx="1"/>
          </p:nvPr>
        </p:nvPicPr>
        <p:blipFill>
          <a:blip r:embed="rId3" cstate="print"/>
          <a:srcRect/>
          <a:stretch>
            <a:fillRect/>
          </a:stretch>
        </p:blipFill>
        <p:spPr>
          <a:xfrm>
            <a:off x="914400" y="1600200"/>
            <a:ext cx="7315200" cy="5087620"/>
          </a:xfr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exterior of the terminal looks like this:</a:t>
            </a:r>
            <a:endParaRPr lang="en-US" dirty="0"/>
          </a:p>
        </p:txBody>
      </p:sp>
      <p:pic>
        <p:nvPicPr>
          <p:cNvPr id="6" name="Content Placeholder 5"/>
          <p:cNvPicPr>
            <a:picLocks noGrp="1" noChangeAspect="1"/>
          </p:cNvPicPr>
          <p:nvPr>
            <p:ph idx="1"/>
          </p:nvPr>
        </p:nvPicPr>
        <p:blipFill>
          <a:blip r:embed="rId2"/>
          <a:srcRect l="-10572" r="-10572"/>
          <a:stretch>
            <a:fillRect/>
          </a:stretch>
        </p:blipFill>
        <p:spPr/>
      </p:pic>
    </p:spTree>
    <p:extLst>
      <p:ext uri="{BB962C8B-B14F-4D97-AF65-F5344CB8AC3E}">
        <p14:creationId xmlns:p14="http://schemas.microsoft.com/office/powerpoint/2010/main" val="31954250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Beneath the stone cladding there is a structural steel framework that holds up the stone ‘skin’. </a:t>
            </a:r>
            <a:endParaRPr lang="en-US" dirty="0"/>
          </a:p>
        </p:txBody>
      </p:sp>
      <p:pic>
        <p:nvPicPr>
          <p:cNvPr id="4" name="Content Placeholder 3"/>
          <p:cNvPicPr>
            <a:picLocks noGrp="1" noChangeAspect="1"/>
          </p:cNvPicPr>
          <p:nvPr>
            <p:ph idx="1"/>
          </p:nvPr>
        </p:nvPicPr>
        <p:blipFill>
          <a:blip r:embed="rId2"/>
          <a:srcRect l="-14209" r="-14209"/>
          <a:stretch>
            <a:fillRect/>
          </a:stretch>
        </p:blipFill>
        <p:spPr/>
      </p:pic>
    </p:spTree>
    <p:extLst>
      <p:ext uri="{BB962C8B-B14F-4D97-AF65-F5344CB8AC3E}">
        <p14:creationId xmlns:p14="http://schemas.microsoft.com/office/powerpoint/2010/main" val="24204134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Paul </a:t>
            </a:r>
            <a:r>
              <a:rPr lang="en-US" sz="2400" dirty="0" err="1" smtClean="0"/>
              <a:t>Cret</a:t>
            </a:r>
            <a:r>
              <a:rPr lang="en-US" sz="2400" dirty="0" smtClean="0"/>
              <a:t> was the main architect responsible for the overall design character of the Union Terminal. </a:t>
            </a:r>
            <a:endParaRPr lang="en-US" sz="2400" dirty="0"/>
          </a:p>
        </p:txBody>
      </p:sp>
      <p:pic>
        <p:nvPicPr>
          <p:cNvPr id="70658" name="Picture 4" descr="D7_Untitled_006"/>
          <p:cNvPicPr>
            <a:picLocks noGrp="1" noChangeAspect="1" noChangeArrowheads="1"/>
          </p:cNvPicPr>
          <p:nvPr>
            <p:ph idx="1"/>
          </p:nvPr>
        </p:nvPicPr>
        <p:blipFill>
          <a:blip r:embed="rId2" cstate="print"/>
          <a:srcRect t="19368" b="19368"/>
          <a:stretch>
            <a:fillRect/>
          </a:stretch>
        </p:blipFill>
        <p:spPr>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a:t>Paul Philippe </a:t>
            </a:r>
            <a:r>
              <a:rPr lang="en-US" sz="2000" dirty="0" err="1" smtClean="0"/>
              <a:t>Cret</a:t>
            </a:r>
            <a:r>
              <a:rPr lang="en-US" sz="2000" dirty="0" smtClean="0"/>
              <a:t>, 1876-1945, </a:t>
            </a:r>
            <a:r>
              <a:rPr lang="en-US" sz="2000" dirty="0"/>
              <a:t>was a French-born Philadelphia architect and industrial designer. For more than thirty years, he taught a design studio in the Department of Architecture at the University of Pennsylvania.</a:t>
            </a:r>
          </a:p>
        </p:txBody>
      </p:sp>
      <p:pic>
        <p:nvPicPr>
          <p:cNvPr id="4" name="Content Placeholder 3"/>
          <p:cNvPicPr>
            <a:picLocks noGrp="1" noChangeAspect="1"/>
          </p:cNvPicPr>
          <p:nvPr>
            <p:ph idx="1"/>
          </p:nvPr>
        </p:nvPicPr>
        <p:blipFill>
          <a:blip r:embed="rId2"/>
          <a:srcRect l="-91828" r="-91828"/>
          <a:stretch>
            <a:fillRect/>
          </a:stretch>
        </p:blipFill>
        <p:spPr/>
      </p:pic>
    </p:spTree>
    <p:extLst>
      <p:ext uri="{BB962C8B-B14F-4D97-AF65-F5344CB8AC3E}">
        <p14:creationId xmlns:p14="http://schemas.microsoft.com/office/powerpoint/2010/main" val="11115251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The Rotunda features the largest semi-dome in the western hemisphere, measuring 180 feet (55 m) wide and 106 feet (32 m) high.</a:t>
            </a:r>
            <a:br>
              <a:rPr lang="en-US" sz="2000" dirty="0"/>
            </a:br>
            <a:endParaRPr lang="en-US" sz="20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524000" y="1524000"/>
            <a:ext cx="6096000" cy="4572000"/>
          </a:xfrm>
          <a:prstGeom prst="rect">
            <a:avLst/>
          </a:prstGeom>
        </p:spPr>
      </p:pic>
    </p:spTree>
    <p:extLst>
      <p:ext uri="{BB962C8B-B14F-4D97-AF65-F5344CB8AC3E}">
        <p14:creationId xmlns:p14="http://schemas.microsoft.com/office/powerpoint/2010/main" val="14322936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construction of a building, especially a large one, is a very complicated undertaking.</a:t>
            </a:r>
            <a:br>
              <a:rPr lang="en-US" dirty="0" smtClean="0"/>
            </a:br>
            <a:endParaRPr lang="en-US" dirty="0"/>
          </a:p>
        </p:txBody>
      </p:sp>
      <p:sp>
        <p:nvSpPr>
          <p:cNvPr id="5" name="Content Placeholder 4"/>
          <p:cNvSpPr>
            <a:spLocks noGrp="1"/>
          </p:cNvSpPr>
          <p:nvPr>
            <p:ph idx="1"/>
          </p:nvPr>
        </p:nvSpPr>
        <p:spPr/>
        <p:txBody>
          <a:bodyPr/>
          <a:lstStyle/>
          <a:p>
            <a:r>
              <a:rPr lang="en-US" dirty="0" smtClean="0"/>
              <a:t>Two different kinds of information are needed to construct a project:</a:t>
            </a:r>
          </a:p>
          <a:p>
            <a:endParaRPr lang="en-US" dirty="0" smtClean="0"/>
          </a:p>
          <a:p>
            <a:r>
              <a:rPr lang="en-US" b="1" i="1" dirty="0" smtClean="0"/>
              <a:t>Qualitative </a:t>
            </a:r>
            <a:r>
              <a:rPr lang="en-US" dirty="0" smtClean="0"/>
              <a:t>information: what it looks like, what it ‘feels’ like…  This information is contained in a Schematic Presentation image.</a:t>
            </a:r>
          </a:p>
          <a:p>
            <a:endParaRPr lang="en-US" dirty="0"/>
          </a:p>
          <a:p>
            <a:r>
              <a:rPr lang="en-US" b="1" i="1" dirty="0" smtClean="0"/>
              <a:t>Quantitative</a:t>
            </a:r>
            <a:r>
              <a:rPr lang="en-US" dirty="0" smtClean="0"/>
              <a:t> information: how many pieces, what size are the pieces, how much do they pieces cost…..  This information is contained in a construction drawing. </a:t>
            </a:r>
            <a:endParaRPr lang="en-US" dirty="0"/>
          </a:p>
        </p:txBody>
      </p:sp>
    </p:spTree>
    <p:extLst>
      <p:ext uri="{BB962C8B-B14F-4D97-AF65-F5344CB8AC3E}">
        <p14:creationId xmlns:p14="http://schemas.microsoft.com/office/powerpoint/2010/main" val="535576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8229600" cy="1143000"/>
          </a:xfrm>
        </p:spPr>
        <p:txBody>
          <a:bodyPr/>
          <a:lstStyle/>
          <a:p>
            <a:pPr algn="ctr"/>
            <a:r>
              <a:rPr lang="en-US" smtClean="0"/>
              <a:t>Modernist Quotes</a:t>
            </a:r>
          </a:p>
        </p:txBody>
      </p:sp>
      <p:sp>
        <p:nvSpPr>
          <p:cNvPr id="13315" name="Rectangle 3"/>
          <p:cNvSpPr>
            <a:spLocks noGrp="1" noChangeArrowheads="1"/>
          </p:cNvSpPr>
          <p:nvPr>
            <p:ph idx="1"/>
          </p:nvPr>
        </p:nvSpPr>
        <p:spPr>
          <a:xfrm>
            <a:off x="0" y="1066800"/>
            <a:ext cx="8915400" cy="5791200"/>
          </a:xfrm>
        </p:spPr>
        <p:txBody>
          <a:bodyPr/>
          <a:lstStyle/>
          <a:p>
            <a:r>
              <a:rPr lang="en-US" sz="2800" dirty="0" smtClean="0"/>
              <a:t>   </a:t>
            </a:r>
            <a:r>
              <a:rPr lang="en-US" dirty="0" smtClean="0"/>
              <a:t>“Less is more” </a:t>
            </a:r>
          </a:p>
          <a:p>
            <a:pPr>
              <a:buFontTx/>
              <a:buNone/>
            </a:pPr>
            <a:r>
              <a:rPr lang="en-US" sz="2800" dirty="0" smtClean="0"/>
              <a:t>		</a:t>
            </a:r>
            <a:r>
              <a:rPr lang="en-US" sz="2000" dirty="0" smtClean="0"/>
              <a:t>-</a:t>
            </a:r>
            <a:r>
              <a:rPr lang="en-US" sz="2000" dirty="0" err="1" smtClean="0"/>
              <a:t>Mies</a:t>
            </a:r>
            <a:r>
              <a:rPr lang="en-US" sz="2000" dirty="0" smtClean="0"/>
              <a:t> van der </a:t>
            </a:r>
            <a:r>
              <a:rPr lang="en-US" sz="2000" dirty="0" err="1" smtClean="0"/>
              <a:t>Rohe</a:t>
            </a:r>
            <a:endParaRPr lang="en-US" sz="2000" dirty="0" smtClean="0"/>
          </a:p>
          <a:p>
            <a:pPr>
              <a:buFontTx/>
              <a:buNone/>
            </a:pPr>
            <a:r>
              <a:rPr lang="en-US" sz="2800" i="1" dirty="0" smtClean="0"/>
              <a:t>   </a:t>
            </a:r>
          </a:p>
        </p:txBody>
      </p:sp>
      <p:sp>
        <p:nvSpPr>
          <p:cNvPr id="4" name="Rectangle 3"/>
          <p:cNvSpPr txBox="1">
            <a:spLocks noChangeArrowheads="1"/>
          </p:cNvSpPr>
          <p:nvPr/>
        </p:nvSpPr>
        <p:spPr>
          <a:xfrm>
            <a:off x="76200" y="2514600"/>
            <a:ext cx="8763000" cy="6477000"/>
          </a:xfrm>
          <a:prstGeom prst="rect">
            <a:avLst/>
          </a:prstGeom>
        </p:spPr>
        <p:txBody>
          <a:bodyPr>
            <a:normAutofit/>
          </a:bodyPr>
          <a:lstStyle/>
          <a:p>
            <a:pPr marL="457200" indent="-457200" fontAlgn="auto">
              <a:spcBef>
                <a:spcPct val="20000"/>
              </a:spcBef>
              <a:spcAft>
                <a:spcPts val="0"/>
              </a:spcAft>
              <a:buClr>
                <a:schemeClr val="accent3"/>
              </a:buClr>
              <a:buSzPct val="95000"/>
              <a:buFont typeface="Arial"/>
              <a:buChar char="•"/>
              <a:defRPr/>
            </a:pPr>
            <a:r>
              <a:rPr lang="en-US" sz="2800" dirty="0" smtClean="0">
                <a:latin typeface="+mn-lt"/>
              </a:rPr>
              <a:t>   </a:t>
            </a:r>
            <a:r>
              <a:rPr lang="en-US" sz="2400" dirty="0" smtClean="0">
                <a:latin typeface="+mn-lt"/>
              </a:rPr>
              <a:t>“Every </a:t>
            </a:r>
            <a:r>
              <a:rPr lang="en-US" sz="2400" dirty="0">
                <a:latin typeface="+mn-lt"/>
              </a:rPr>
              <a:t>great architect…must be a great original interpreter of </a:t>
            </a:r>
            <a:r>
              <a:rPr lang="en-US" sz="2400" dirty="0" smtClean="0">
                <a:latin typeface="+mn-lt"/>
              </a:rPr>
              <a:t>    	his </a:t>
            </a:r>
            <a:r>
              <a:rPr lang="en-US" sz="2400" dirty="0">
                <a:latin typeface="+mn-lt"/>
              </a:rPr>
              <a:t>time, his day, his age</a:t>
            </a:r>
            <a:r>
              <a:rPr lang="en-US" sz="2400" dirty="0" smtClean="0">
                <a:latin typeface="+mn-lt"/>
              </a:rPr>
              <a:t>.” </a:t>
            </a:r>
            <a:endParaRPr lang="en-US" sz="2400" dirty="0">
              <a:latin typeface="+mn-lt"/>
            </a:endParaRPr>
          </a:p>
          <a:p>
            <a:pPr marL="274320" indent="-274320" fontAlgn="auto">
              <a:spcBef>
                <a:spcPct val="20000"/>
              </a:spcBef>
              <a:spcAft>
                <a:spcPts val="0"/>
              </a:spcAft>
              <a:buClr>
                <a:schemeClr val="accent3"/>
              </a:buClr>
              <a:buSzPct val="95000"/>
              <a:defRPr/>
            </a:pPr>
            <a:r>
              <a:rPr lang="en-US" sz="2400" dirty="0">
                <a:latin typeface="+mn-lt"/>
              </a:rPr>
              <a:t>		-Frank Lloyd </a:t>
            </a:r>
            <a:r>
              <a:rPr lang="en-US" sz="2400" dirty="0" smtClean="0">
                <a:latin typeface="+mn-lt"/>
              </a:rPr>
              <a:t>Wright</a:t>
            </a:r>
          </a:p>
          <a:p>
            <a:pPr marL="274320" indent="-274320" fontAlgn="auto">
              <a:spcBef>
                <a:spcPct val="20000"/>
              </a:spcBef>
              <a:spcAft>
                <a:spcPts val="0"/>
              </a:spcAft>
              <a:buClr>
                <a:schemeClr val="accent3"/>
              </a:buClr>
              <a:buSzPct val="95000"/>
              <a:defRPr/>
            </a:pPr>
            <a:endParaRPr lang="en-US" sz="2800" dirty="0">
              <a:latin typeface="+mn-lt"/>
            </a:endParaRPr>
          </a:p>
          <a:p>
            <a:pPr marL="342900" indent="-342900">
              <a:buFont typeface="Arial"/>
              <a:buChar char="•"/>
            </a:pPr>
            <a:r>
              <a:rPr lang="en-US" sz="2400" dirty="0">
                <a:latin typeface="Arial"/>
                <a:cs typeface="Arial"/>
              </a:rPr>
              <a:t> </a:t>
            </a:r>
            <a:r>
              <a:rPr lang="en-US" sz="2400" dirty="0" smtClean="0">
                <a:latin typeface="Arial"/>
                <a:cs typeface="Arial"/>
              </a:rPr>
              <a:t>   “Architecture </a:t>
            </a:r>
            <a:r>
              <a:rPr lang="en-US" sz="2400" dirty="0">
                <a:latin typeface="Arial"/>
                <a:cs typeface="Arial"/>
              </a:rPr>
              <a:t>cannot be understood without some  </a:t>
            </a:r>
            <a:r>
              <a:rPr lang="en-US" sz="2400" dirty="0" smtClean="0">
                <a:latin typeface="Arial"/>
                <a:cs typeface="Arial"/>
              </a:rPr>
              <a:t>                       	knowledge </a:t>
            </a:r>
            <a:r>
              <a:rPr lang="en-US" sz="2400" dirty="0">
                <a:latin typeface="Arial"/>
                <a:cs typeface="Arial"/>
              </a:rPr>
              <a:t>of the society it serves</a:t>
            </a:r>
            <a:r>
              <a:rPr lang="en-US" sz="2400" dirty="0" smtClean="0">
                <a:latin typeface="Arial"/>
                <a:cs typeface="Arial"/>
              </a:rPr>
              <a:t>.”</a:t>
            </a:r>
          </a:p>
          <a:p>
            <a:pPr marL="342900" indent="-342900">
              <a:buFont typeface="Arial"/>
              <a:buChar char="•"/>
            </a:pPr>
            <a:endParaRPr lang="en-US" sz="900" i="1" dirty="0">
              <a:latin typeface="Arial"/>
              <a:cs typeface="Arial"/>
            </a:endParaRPr>
          </a:p>
          <a:p>
            <a:r>
              <a:rPr lang="en-US" sz="2400" i="1" dirty="0" smtClean="0">
                <a:latin typeface="Arial"/>
                <a:cs typeface="Arial"/>
              </a:rPr>
              <a:t>	-</a:t>
            </a:r>
            <a:r>
              <a:rPr lang="en-US" sz="2000" dirty="0" smtClean="0">
                <a:latin typeface="Arial"/>
                <a:cs typeface="Arial"/>
              </a:rPr>
              <a:t>Sir </a:t>
            </a:r>
            <a:r>
              <a:rPr lang="en-US" sz="2000" dirty="0">
                <a:latin typeface="Arial"/>
                <a:cs typeface="Arial"/>
              </a:rPr>
              <a:t>Hugh Maxwell </a:t>
            </a:r>
            <a:r>
              <a:rPr lang="en-US" sz="2000" dirty="0" err="1">
                <a:latin typeface="Arial"/>
                <a:cs typeface="Arial"/>
              </a:rPr>
              <a:t>Casson</a:t>
            </a:r>
            <a:r>
              <a:rPr lang="en-US" sz="2000" dirty="0">
                <a:latin typeface="Arial"/>
                <a:cs typeface="Arial"/>
              </a:rPr>
              <a:t> </a:t>
            </a:r>
            <a:r>
              <a:rPr lang="en-US" sz="2000" dirty="0" smtClean="0">
                <a:latin typeface="Arial"/>
                <a:cs typeface="Arial"/>
              </a:rPr>
              <a:t> “An </a:t>
            </a:r>
            <a:r>
              <a:rPr lang="en-US" sz="2000" dirty="0">
                <a:latin typeface="Arial"/>
                <a:cs typeface="Arial"/>
              </a:rPr>
              <a:t>Introduction </a:t>
            </a:r>
            <a:r>
              <a:rPr lang="en-US" sz="2000" dirty="0" smtClean="0">
                <a:latin typeface="Arial"/>
                <a:cs typeface="Arial"/>
              </a:rPr>
              <a:t>to 	Victorian</a:t>
            </a:r>
            <a:r>
              <a:rPr lang="en-US" sz="2000" dirty="0">
                <a:latin typeface="Arial"/>
                <a:cs typeface="Arial"/>
              </a:rPr>
              <a:t> </a:t>
            </a:r>
            <a:r>
              <a:rPr lang="en-US" sz="2000" dirty="0" smtClean="0">
                <a:latin typeface="Arial"/>
                <a:cs typeface="Arial"/>
              </a:rPr>
              <a:t>Architecture”</a:t>
            </a:r>
            <a:endParaRPr lang="en-US" sz="2000" i="1" dirty="0">
              <a:latin typeface="Arial"/>
              <a:cs typeface="Arial"/>
            </a:endParaRPr>
          </a:p>
          <a:p>
            <a:pPr marL="274320" indent="-274320" fontAlgn="auto">
              <a:spcBef>
                <a:spcPct val="20000"/>
              </a:spcBef>
              <a:spcAft>
                <a:spcPts val="0"/>
              </a:spcAft>
              <a:buClr>
                <a:schemeClr val="accent3"/>
              </a:buClr>
              <a:buSzPct val="95000"/>
              <a:defRPr/>
            </a:pPr>
            <a:endParaRPr lang="en-US" sz="2800" i="1" dirty="0">
              <a:latin typeface="+mn-lt"/>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This is a ‘schematic presentation’ drawing: it shows what the project will look like.   </a:t>
            </a:r>
            <a:r>
              <a:rPr lang="en-US" dirty="0" smtClean="0"/>
              <a:t/>
            </a:r>
            <a:br>
              <a:rPr lang="en-US" dirty="0" smtClean="0"/>
            </a:br>
            <a:r>
              <a:rPr lang="en-US" dirty="0" smtClean="0"/>
              <a:t>This is what designers show to clients for their approval.</a:t>
            </a:r>
            <a:endParaRPr lang="en-US"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17601716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is a ‘construction drawing’: this is what contractors &amp; fabricators need to actually construct the project.  </a:t>
            </a:r>
            <a:endParaRPr lang="en-US" dirty="0"/>
          </a:p>
        </p:txBody>
      </p:sp>
      <p:pic>
        <p:nvPicPr>
          <p:cNvPr id="6" name="Content Placeholder 5"/>
          <p:cNvPicPr>
            <a:picLocks noGrp="1" noChangeAspect="1"/>
          </p:cNvPicPr>
          <p:nvPr>
            <p:ph idx="1"/>
          </p:nvPr>
        </p:nvPicPr>
        <p:blipFill>
          <a:blip r:embed="rId2"/>
          <a:srcRect l="-14277" r="-14277"/>
          <a:stretch>
            <a:fillRect/>
          </a:stretch>
        </p:blipFill>
        <p:spPr/>
      </p:pic>
    </p:spTree>
    <p:extLst>
      <p:ext uri="{BB962C8B-B14F-4D97-AF65-F5344CB8AC3E}">
        <p14:creationId xmlns:p14="http://schemas.microsoft.com/office/powerpoint/2010/main" val="37019729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Architectural Construction Drawings:</a:t>
            </a:r>
            <a:br>
              <a:rPr lang="en-US" dirty="0" smtClean="0"/>
            </a:br>
            <a:r>
              <a:rPr lang="en-US" sz="2200" dirty="0" smtClean="0"/>
              <a:t>Notes describing materials</a:t>
            </a:r>
            <a:br>
              <a:rPr lang="en-US" sz="2200" dirty="0" smtClean="0"/>
            </a:br>
            <a:r>
              <a:rPr lang="en-US" sz="2200" dirty="0" smtClean="0"/>
              <a:t>Dimensions communicating precise sizes</a:t>
            </a:r>
            <a:endParaRPr lang="en-US" sz="2200" dirty="0"/>
          </a:p>
        </p:txBody>
      </p:sp>
      <p:pic>
        <p:nvPicPr>
          <p:cNvPr id="4" name="Content Placeholder 3"/>
          <p:cNvPicPr>
            <a:picLocks noGrp="1" noChangeAspect="1"/>
          </p:cNvPicPr>
          <p:nvPr>
            <p:ph idx="1"/>
          </p:nvPr>
        </p:nvPicPr>
        <p:blipFill>
          <a:blip r:embed="rId2"/>
          <a:srcRect l="-8811" r="-8811"/>
          <a:stretch>
            <a:fillRect/>
          </a:stretch>
        </p:blipFill>
        <p:spPr/>
      </p:pic>
    </p:spTree>
    <p:extLst>
      <p:ext uri="{BB962C8B-B14F-4D97-AF65-F5344CB8AC3E}">
        <p14:creationId xmlns:p14="http://schemas.microsoft.com/office/powerpoint/2010/main" val="5542936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Architectural Construction </a:t>
            </a:r>
            <a:r>
              <a:rPr lang="en-US" dirty="0" smtClean="0"/>
              <a:t>Drawings</a:t>
            </a:r>
            <a:r>
              <a:rPr lang="en-US" dirty="0"/>
              <a:t/>
            </a:r>
            <a:br>
              <a:rPr lang="en-US" dirty="0"/>
            </a:br>
            <a:endParaRPr lang="en-US" dirty="0"/>
          </a:p>
        </p:txBody>
      </p:sp>
      <p:pic>
        <p:nvPicPr>
          <p:cNvPr id="4" name="Content Placeholder 3"/>
          <p:cNvPicPr>
            <a:picLocks noGrp="1" noChangeAspect="1"/>
          </p:cNvPicPr>
          <p:nvPr>
            <p:ph idx="1"/>
          </p:nvPr>
        </p:nvPicPr>
        <p:blipFill>
          <a:blip r:embed="rId2"/>
          <a:srcRect l="-54691" r="-54691"/>
          <a:stretch>
            <a:fillRect/>
          </a:stretch>
        </p:blipFill>
        <p:spPr/>
      </p:pic>
    </p:spTree>
    <p:extLst>
      <p:ext uri="{BB962C8B-B14F-4D97-AF65-F5344CB8AC3E}">
        <p14:creationId xmlns:p14="http://schemas.microsoft.com/office/powerpoint/2010/main" val="502853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sheet of construction drawings </a:t>
            </a:r>
            <a:br>
              <a:rPr lang="en-US" dirty="0" smtClean="0"/>
            </a:br>
            <a:r>
              <a:rPr lang="en-US" sz="2000" dirty="0" smtClean="0"/>
              <a:t>(showing landscaping in front of a bank building)</a:t>
            </a:r>
            <a:endParaRPr lang="en-US" sz="2000" dirty="0"/>
          </a:p>
        </p:txBody>
      </p:sp>
      <p:pic>
        <p:nvPicPr>
          <p:cNvPr id="4" name="Content Placeholder 3"/>
          <p:cNvPicPr>
            <a:picLocks noGrp="1" noChangeAspect="1"/>
          </p:cNvPicPr>
          <p:nvPr>
            <p:ph idx="1"/>
          </p:nvPr>
        </p:nvPicPr>
        <p:blipFill>
          <a:blip r:embed="rId2"/>
          <a:srcRect l="-10610" r="-10610"/>
          <a:stretch>
            <a:fillRect/>
          </a:stretch>
        </p:blipFill>
        <p:spPr/>
      </p:pic>
    </p:spTree>
    <p:extLst>
      <p:ext uri="{BB962C8B-B14F-4D97-AF65-F5344CB8AC3E}">
        <p14:creationId xmlns:p14="http://schemas.microsoft.com/office/powerpoint/2010/main" val="28032444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drawings, </a:t>
            </a:r>
            <a:br>
              <a:rPr lang="en-US" dirty="0" smtClean="0"/>
            </a:br>
            <a:r>
              <a:rPr lang="en-US" sz="2000" dirty="0" smtClean="0"/>
              <a:t>also called ‘working drawings’</a:t>
            </a:r>
            <a:endParaRPr lang="en-US" sz="2000" dirty="0"/>
          </a:p>
        </p:txBody>
      </p:sp>
      <p:sp>
        <p:nvSpPr>
          <p:cNvPr id="3" name="Content Placeholder 2"/>
          <p:cNvSpPr>
            <a:spLocks noGrp="1"/>
          </p:cNvSpPr>
          <p:nvPr>
            <p:ph idx="1"/>
          </p:nvPr>
        </p:nvSpPr>
        <p:spPr/>
        <p:txBody>
          <a:bodyPr/>
          <a:lstStyle/>
          <a:p>
            <a:r>
              <a:rPr lang="en-US" dirty="0" smtClean="0">
                <a:hlinkClick r:id="rId2"/>
              </a:rPr>
              <a:t>How To Draw Architectural Detail</a:t>
            </a:r>
            <a:r>
              <a:rPr lang="en-US" dirty="0" smtClean="0"/>
              <a:t>  </a:t>
            </a:r>
            <a:r>
              <a:rPr lang="en-US" sz="1400" dirty="0" smtClean="0"/>
              <a:t>(a 2 minute video)</a:t>
            </a:r>
            <a:endParaRPr lang="en-US" sz="1400" dirty="0"/>
          </a:p>
        </p:txBody>
      </p:sp>
    </p:spTree>
    <p:extLst>
      <p:ext uri="{BB962C8B-B14F-4D97-AF65-F5344CB8AC3E}">
        <p14:creationId xmlns:p14="http://schemas.microsoft.com/office/powerpoint/2010/main" val="5138130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Grp="1" noChangeArrowheads="1"/>
          </p:cNvSpPr>
          <p:nvPr>
            <p:ph type="title"/>
          </p:nvPr>
        </p:nvSpPr>
        <p:spPr/>
        <p:txBody>
          <a:bodyPr/>
          <a:lstStyle/>
          <a:p>
            <a:endParaRPr lang="en-US" smtClean="0"/>
          </a:p>
        </p:txBody>
      </p:sp>
      <p:pic>
        <p:nvPicPr>
          <p:cNvPr id="71683" name="Picture 4" descr="76"/>
          <p:cNvPicPr>
            <a:picLocks noGrp="1" noChangeAspect="1" noChangeArrowheads="1"/>
          </p:cNvPicPr>
          <p:nvPr>
            <p:ph idx="1"/>
          </p:nvPr>
        </p:nvPicPr>
        <p:blipFill>
          <a:blip r:embed="rId2" cstate="print"/>
          <a:srcRect/>
          <a:stretch>
            <a:fillRect/>
          </a:stretch>
        </p:blipFill>
        <p:spPr>
          <a:xfrm>
            <a:off x="304800" y="0"/>
            <a:ext cx="8458200" cy="6775450"/>
          </a:xfr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400" dirty="0" smtClean="0"/>
              <a:t/>
            </a:r>
            <a:br>
              <a:rPr lang="en-US" sz="2400" dirty="0" smtClean="0"/>
            </a:br>
            <a:r>
              <a:rPr lang="en-US" sz="2400" dirty="0" smtClean="0"/>
              <a:t>Chrysler Building, </a:t>
            </a:r>
            <a:r>
              <a:rPr lang="en-US" sz="2000" dirty="0" smtClean="0"/>
              <a:t>New York City, 1,047 feet tall, designed by</a:t>
            </a:r>
            <a:br>
              <a:rPr lang="en-US" sz="2000" dirty="0" smtClean="0"/>
            </a:br>
            <a:r>
              <a:rPr lang="en-US" sz="2000" dirty="0" smtClean="0"/>
              <a:t>architect William Van </a:t>
            </a:r>
            <a:r>
              <a:rPr lang="en-US" sz="2000" dirty="0" err="1" smtClean="0"/>
              <a:t>Alen</a:t>
            </a:r>
            <a:r>
              <a:rPr lang="en-US" sz="2000" dirty="0" smtClean="0"/>
              <a:t> in 1929</a:t>
            </a:r>
            <a:r>
              <a:rPr lang="en-US" sz="2000" dirty="0"/>
              <a:t/>
            </a:r>
            <a:br>
              <a:rPr lang="en-US" sz="2000" dirty="0"/>
            </a:br>
            <a:r>
              <a:rPr lang="en-US" sz="2400" dirty="0" smtClean="0"/>
              <a:t> </a:t>
            </a:r>
            <a:endParaRPr lang="en-US" sz="2400" dirty="0"/>
          </a:p>
        </p:txBody>
      </p:sp>
      <p:pic>
        <p:nvPicPr>
          <p:cNvPr id="4" name="Content Placeholder 3" descr="328px-Chrysler_Building_spire,_Manhattan,_by_Carol_Highsmith_(LOC_highsm.04444).png"/>
          <p:cNvPicPr>
            <a:picLocks noGrp="1" noChangeAspect="1"/>
          </p:cNvPicPr>
          <p:nvPr>
            <p:ph idx="1"/>
          </p:nvPr>
        </p:nvPicPr>
        <p:blipFill>
          <a:blip r:embed="rId2">
            <a:extLst>
              <a:ext uri="{28A0092B-C50C-407E-A947-70E740481C1C}">
                <a14:useLocalDpi xmlns:a14="http://schemas.microsoft.com/office/drawing/2010/main" val="0"/>
              </a:ext>
            </a:extLst>
          </a:blip>
          <a:srcRect l="-121196" r="-121196"/>
          <a:stretch>
            <a:fillRect/>
          </a:stretch>
        </p:blipFill>
        <p:spPr>
          <a:xfrm>
            <a:off x="-2438400" y="1905000"/>
            <a:ext cx="8229600" cy="4389437"/>
          </a:xfrm>
        </p:spPr>
      </p:pic>
      <p:pic>
        <p:nvPicPr>
          <p:cNvPr id="5" name="Picture 4" descr="400px-Chrysler_Building_2005_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905000"/>
            <a:ext cx="2895600" cy="4343400"/>
          </a:xfrm>
          <a:prstGeom prst="rect">
            <a:avLst/>
          </a:prstGeom>
        </p:spPr>
      </p:pic>
      <p:pic>
        <p:nvPicPr>
          <p:cNvPr id="6" name="Picture 5" descr="USANewYorkCityChryslerBuilding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1905000"/>
            <a:ext cx="2636639" cy="3363060"/>
          </a:xfrm>
          <a:prstGeom prst="rect">
            <a:avLst/>
          </a:prstGeom>
        </p:spPr>
      </p:pic>
    </p:spTree>
    <p:extLst>
      <p:ext uri="{BB962C8B-B14F-4D97-AF65-F5344CB8AC3E}">
        <p14:creationId xmlns:p14="http://schemas.microsoft.com/office/powerpoint/2010/main" val="17671466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Chrysler Building lobby</a:t>
            </a:r>
            <a:endParaRPr lang="en-US" sz="2400" dirty="0"/>
          </a:p>
        </p:txBody>
      </p:sp>
      <p:pic>
        <p:nvPicPr>
          <p:cNvPr id="4" name="Content Placeholder 3" descr="chrysler_building_lobby-2.jpg"/>
          <p:cNvPicPr>
            <a:picLocks noGrp="1" noChangeAspect="1"/>
          </p:cNvPicPr>
          <p:nvPr>
            <p:ph idx="1"/>
          </p:nvPr>
        </p:nvPicPr>
        <p:blipFill>
          <a:blip r:embed="rId2">
            <a:extLst>
              <a:ext uri="{28A0092B-C50C-407E-A947-70E740481C1C}">
                <a14:useLocalDpi xmlns:a14="http://schemas.microsoft.com/office/drawing/2010/main" val="0"/>
              </a:ext>
            </a:extLst>
          </a:blip>
          <a:srcRect t="8727" b="8727"/>
          <a:stretch>
            <a:fillRect/>
          </a:stretch>
        </p:blipFill>
        <p:spPr/>
      </p:pic>
    </p:spTree>
    <p:extLst>
      <p:ext uri="{BB962C8B-B14F-4D97-AF65-F5344CB8AC3E}">
        <p14:creationId xmlns:p14="http://schemas.microsoft.com/office/powerpoint/2010/main" val="21711269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Chrysler Building lobby</a:t>
            </a:r>
            <a:endParaRPr lang="en-US" sz="2800" dirty="0"/>
          </a:p>
        </p:txBody>
      </p:sp>
      <p:pic>
        <p:nvPicPr>
          <p:cNvPr id="4" name="Content Placeholder 3" descr="chrysler_building_lobby-11.jpg"/>
          <p:cNvPicPr>
            <a:picLocks noGrp="1" noChangeAspect="1"/>
          </p:cNvPicPr>
          <p:nvPr>
            <p:ph idx="1"/>
          </p:nvPr>
        </p:nvPicPr>
        <p:blipFill>
          <a:blip r:embed="rId2">
            <a:extLst>
              <a:ext uri="{28A0092B-C50C-407E-A947-70E740481C1C}">
                <a14:useLocalDpi xmlns:a14="http://schemas.microsoft.com/office/drawing/2010/main" val="0"/>
              </a:ext>
            </a:extLst>
          </a:blip>
          <a:srcRect t="8727" b="8727"/>
          <a:stretch>
            <a:fillRect/>
          </a:stretch>
        </p:blipFill>
        <p:spPr/>
      </p:pic>
    </p:spTree>
    <p:extLst>
      <p:ext uri="{BB962C8B-B14F-4D97-AF65-F5344CB8AC3E}">
        <p14:creationId xmlns:p14="http://schemas.microsoft.com/office/powerpoint/2010/main" val="1765524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Modernism</a:t>
            </a:r>
            <a:endParaRPr lang="en-US" dirty="0"/>
          </a:p>
        </p:txBody>
      </p:sp>
      <p:sp>
        <p:nvSpPr>
          <p:cNvPr id="3" name="Content Placeholder 2"/>
          <p:cNvSpPr>
            <a:spLocks noGrp="1"/>
          </p:cNvSpPr>
          <p:nvPr>
            <p:ph idx="1"/>
          </p:nvPr>
        </p:nvSpPr>
        <p:spPr/>
        <p:txBody>
          <a:bodyPr/>
          <a:lstStyle/>
          <a:p>
            <a:r>
              <a:rPr lang="en-US" dirty="0" smtClean="0"/>
              <a:t>“Builders </a:t>
            </a:r>
            <a:r>
              <a:rPr lang="en-US" dirty="0"/>
              <a:t>eventually took advantage of the look of modernism to build cheaply and </a:t>
            </a:r>
            <a:r>
              <a:rPr lang="en-US" dirty="0" smtClean="0"/>
              <a:t>carelessly.”  </a:t>
            </a:r>
          </a:p>
          <a:p>
            <a:r>
              <a:rPr lang="en-US" dirty="0" smtClean="0"/>
              <a:t>Arthur Erickson</a:t>
            </a:r>
          </a:p>
          <a:p>
            <a:endParaRPr lang="en-US" dirty="0"/>
          </a:p>
          <a:p>
            <a:r>
              <a:rPr lang="en-US" dirty="0"/>
              <a:t>Modern design ideas were quickly abused to create cheap, poorly constructed, and quickly built buildings. </a:t>
            </a:r>
            <a:endParaRPr lang="en-US" dirty="0" smtClean="0"/>
          </a:p>
          <a:p>
            <a:endParaRPr lang="en-US" dirty="0"/>
          </a:p>
        </p:txBody>
      </p:sp>
    </p:spTree>
    <p:extLst>
      <p:ext uri="{BB962C8B-B14F-4D97-AF65-F5344CB8AC3E}">
        <p14:creationId xmlns:p14="http://schemas.microsoft.com/office/powerpoint/2010/main" val="17050389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ormAutofit fontScale="90000"/>
          </a:bodyPr>
          <a:lstStyle/>
          <a:p>
            <a:pPr fontAlgn="auto">
              <a:spcAft>
                <a:spcPts val="0"/>
              </a:spcAft>
              <a:defRPr/>
            </a:pPr>
            <a:r>
              <a:rPr lang="en-US" sz="4000" dirty="0" smtClean="0"/>
              <a:t/>
            </a:r>
            <a:br>
              <a:rPr lang="en-US" sz="4000" dirty="0" smtClean="0"/>
            </a:br>
            <a:r>
              <a:rPr lang="en-US" sz="3100" dirty="0" smtClean="0"/>
              <a:t>Dramatic Economic Forces</a:t>
            </a:r>
            <a:br>
              <a:rPr lang="en-US" sz="3100" dirty="0" smtClean="0"/>
            </a:br>
            <a:r>
              <a:rPr lang="en-US" sz="3100" dirty="0" smtClean="0"/>
              <a:t>Taking Place during 1920’s</a:t>
            </a:r>
            <a:br>
              <a:rPr lang="en-US" sz="3100" dirty="0" smtClean="0"/>
            </a:br>
            <a:endParaRPr lang="en-US" sz="3100" dirty="0" smtClean="0"/>
          </a:p>
        </p:txBody>
      </p:sp>
      <p:sp>
        <p:nvSpPr>
          <p:cNvPr id="72707" name="Rectangle 3"/>
          <p:cNvSpPr>
            <a:spLocks noGrp="1" noChangeArrowheads="1"/>
          </p:cNvSpPr>
          <p:nvPr>
            <p:ph idx="1"/>
          </p:nvPr>
        </p:nvSpPr>
        <p:spPr/>
        <p:txBody>
          <a:bodyPr/>
          <a:lstStyle/>
          <a:p>
            <a:r>
              <a:rPr lang="en-US" dirty="0" smtClean="0"/>
              <a:t>Widespread use of electricity becoming common</a:t>
            </a:r>
          </a:p>
          <a:p>
            <a:endParaRPr lang="en-US" dirty="0" smtClean="0"/>
          </a:p>
          <a:p>
            <a:r>
              <a:rPr lang="en-US" dirty="0" smtClean="0"/>
              <a:t>The internal combustion engine changes everything! </a:t>
            </a:r>
          </a:p>
          <a:p>
            <a:r>
              <a:rPr lang="en-US" dirty="0" smtClean="0"/>
              <a:t>Roads, gas stations, cars, cars everywhere. </a:t>
            </a:r>
          </a:p>
          <a:p>
            <a:endParaRPr lang="en-US" dirty="0" smtClean="0"/>
          </a:p>
          <a:p>
            <a:r>
              <a:rPr lang="en-US" dirty="0" smtClean="0"/>
              <a:t>Department store retailing</a:t>
            </a:r>
          </a:p>
          <a:p>
            <a:endParaRPr lang="en-US" dirty="0" smtClean="0"/>
          </a:p>
          <a:p>
            <a:r>
              <a:rPr lang="en-US" dirty="0" smtClean="0"/>
              <a:t>Assembly line manufacturing</a:t>
            </a:r>
          </a:p>
          <a:p>
            <a:endParaRPr lang="en-US" dirty="0" smtClean="0"/>
          </a:p>
          <a:p>
            <a:r>
              <a:rPr lang="en-US" dirty="0" smtClean="0"/>
              <a:t>Consumer advertising</a:t>
            </a:r>
          </a:p>
          <a:p>
            <a:pPr>
              <a:buFontTx/>
              <a:buNone/>
            </a:pPr>
            <a:endParaRPr lang="en-US" dirty="0" smtClean="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title"/>
          </p:nvPr>
        </p:nvSpPr>
        <p:spPr/>
        <p:txBody>
          <a:bodyPr/>
          <a:lstStyle/>
          <a:p>
            <a:endParaRPr lang="en-US" smtClean="0"/>
          </a:p>
        </p:txBody>
      </p:sp>
      <p:pic>
        <p:nvPicPr>
          <p:cNvPr id="73731" name="Picture 4" descr="75"/>
          <p:cNvPicPr>
            <a:picLocks noGrp="1" noChangeAspect="1" noChangeArrowheads="1"/>
          </p:cNvPicPr>
          <p:nvPr>
            <p:ph idx="1"/>
          </p:nvPr>
        </p:nvPicPr>
        <p:blipFill>
          <a:blip r:embed="rId2" cstate="print"/>
          <a:srcRect/>
          <a:stretch>
            <a:fillRect/>
          </a:stretch>
        </p:blipFill>
        <p:spPr>
          <a:xfrm>
            <a:off x="2057400" y="20939"/>
            <a:ext cx="5364163" cy="6858000"/>
          </a:xfr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title"/>
          </p:nvPr>
        </p:nvSpPr>
        <p:spPr/>
        <p:txBody>
          <a:bodyPr/>
          <a:lstStyle/>
          <a:p>
            <a:r>
              <a:rPr lang="en-US" dirty="0" smtClean="0"/>
              <a:t>Art Deco imagery</a:t>
            </a:r>
          </a:p>
        </p:txBody>
      </p:sp>
      <p:pic>
        <p:nvPicPr>
          <p:cNvPr id="74755" name="Picture 4" descr="D9_Untitled_005"/>
          <p:cNvPicPr>
            <a:picLocks noGrp="1" noChangeAspect="1" noChangeArrowheads="1"/>
          </p:cNvPicPr>
          <p:nvPr>
            <p:ph idx="1"/>
          </p:nvPr>
        </p:nvPicPr>
        <p:blipFill>
          <a:blip r:embed="rId2" cstate="print"/>
          <a:srcRect/>
          <a:stretch>
            <a:fillRect/>
          </a:stretch>
        </p:blipFill>
        <p:spPr>
          <a:xfrm>
            <a:off x="1828800" y="1426104"/>
            <a:ext cx="6096000" cy="5185834"/>
          </a:xfr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smtClean="0"/>
              <a:t>New Materials of the 1930s</a:t>
            </a:r>
          </a:p>
        </p:txBody>
      </p:sp>
      <p:sp>
        <p:nvSpPr>
          <p:cNvPr id="75779" name="Rectangle 3"/>
          <p:cNvSpPr>
            <a:spLocks noGrp="1" noChangeArrowheads="1"/>
          </p:cNvSpPr>
          <p:nvPr>
            <p:ph idx="1"/>
          </p:nvPr>
        </p:nvSpPr>
        <p:spPr/>
        <p:txBody>
          <a:bodyPr/>
          <a:lstStyle/>
          <a:p>
            <a:r>
              <a:rPr lang="en-US" dirty="0" smtClean="0"/>
              <a:t>Plastic Industry began, Plexiglas and nylon invented, and vinyl coating manufactured.</a:t>
            </a:r>
          </a:p>
          <a:p>
            <a:endParaRPr lang="en-US" dirty="0" smtClean="0"/>
          </a:p>
          <a:p>
            <a:r>
              <a:rPr lang="en-US" dirty="0" smtClean="0"/>
              <a:t>Glass block, chromium, plated brass and stainless steel used in interiors.  </a:t>
            </a:r>
          </a:p>
          <a:p>
            <a:r>
              <a:rPr lang="en-US" dirty="0" smtClean="0">
                <a:hlinkClick r:id="rId2"/>
              </a:rPr>
              <a:t>How Glass Blocks are made</a:t>
            </a:r>
            <a:r>
              <a:rPr lang="en-US" dirty="0" smtClean="0"/>
              <a:t> </a:t>
            </a:r>
            <a:r>
              <a:rPr lang="en-US" sz="1400" dirty="0" smtClean="0"/>
              <a:t>(a 5 minute video)</a:t>
            </a:r>
          </a:p>
          <a:p>
            <a:pPr marL="0" indent="0">
              <a:buNone/>
            </a:pPr>
            <a:endParaRPr lang="en-US" dirty="0" smtClean="0"/>
          </a:p>
          <a:p>
            <a:r>
              <a:rPr lang="en-US" dirty="0" smtClean="0"/>
              <a:t>Fluorescent lighting </a:t>
            </a:r>
            <a:r>
              <a:rPr lang="en-US" dirty="0" err="1" smtClean="0"/>
              <a:t>introduced.</a:t>
            </a:r>
            <a:r>
              <a:rPr lang="en-US" dirty="0" err="1" smtClean="0">
                <a:hlinkClick r:id="rId3"/>
              </a:rPr>
              <a:t>How</a:t>
            </a:r>
            <a:r>
              <a:rPr lang="en-US" dirty="0" smtClean="0">
                <a:hlinkClick r:id="rId3"/>
              </a:rPr>
              <a:t> Fluorescent lighting works</a:t>
            </a:r>
            <a:r>
              <a:rPr lang="en-US" dirty="0" smtClean="0"/>
              <a:t> </a:t>
            </a:r>
            <a:r>
              <a:rPr lang="en-US" sz="1400" dirty="0" smtClean="0"/>
              <a:t>(a 1.5 minute video)</a:t>
            </a:r>
          </a:p>
          <a:p>
            <a:endParaRPr lang="en-US" dirty="0" smtClean="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9"/>
          <p:cNvSpPr>
            <a:spLocks noGrp="1" noChangeArrowheads="1"/>
          </p:cNvSpPr>
          <p:nvPr>
            <p:ph type="title"/>
          </p:nvPr>
        </p:nvSpPr>
        <p:spPr/>
        <p:txBody>
          <a:bodyPr/>
          <a:lstStyle/>
          <a:p>
            <a:endParaRPr lang="en-US" smtClean="0"/>
          </a:p>
        </p:txBody>
      </p:sp>
      <p:pic>
        <p:nvPicPr>
          <p:cNvPr id="76803" name="Picture 4" descr="69"/>
          <p:cNvPicPr>
            <a:picLocks noGrp="1" noChangeAspect="1" noChangeArrowheads="1"/>
          </p:cNvPicPr>
          <p:nvPr>
            <p:ph sz="half" idx="1"/>
          </p:nvPr>
        </p:nvPicPr>
        <p:blipFill>
          <a:blip r:embed="rId2" cstate="print"/>
          <a:srcRect/>
          <a:stretch>
            <a:fillRect/>
          </a:stretch>
        </p:blipFill>
        <p:spPr>
          <a:xfrm>
            <a:off x="152400" y="152400"/>
            <a:ext cx="4213225" cy="6324600"/>
          </a:xfrm>
          <a:noFill/>
        </p:spPr>
      </p:pic>
      <p:pic>
        <p:nvPicPr>
          <p:cNvPr id="76804" name="Picture 8" descr="Chrysler Building"/>
          <p:cNvPicPr>
            <a:picLocks noGrp="1" noChangeAspect="1" noChangeArrowheads="1"/>
          </p:cNvPicPr>
          <p:nvPr>
            <p:ph sz="half" idx="2"/>
          </p:nvPr>
        </p:nvPicPr>
        <p:blipFill>
          <a:blip r:embed="rId3" cstate="print"/>
          <a:srcRect/>
          <a:stretch>
            <a:fillRect/>
          </a:stretch>
        </p:blipFill>
        <p:spPr>
          <a:xfrm>
            <a:off x="4756150" y="152400"/>
            <a:ext cx="4175125" cy="6324600"/>
          </a:xfr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63"/>
          <p:cNvPicPr>
            <a:picLocks noGrp="1" noChangeAspect="1" noChangeArrowheads="1"/>
          </p:cNvPicPr>
          <p:nvPr>
            <p:ph idx="1"/>
          </p:nvPr>
        </p:nvPicPr>
        <p:blipFill>
          <a:blip r:embed="rId2" cstate="print"/>
          <a:srcRect/>
          <a:stretch>
            <a:fillRect/>
          </a:stretch>
        </p:blipFill>
        <p:spPr>
          <a:xfrm>
            <a:off x="228600" y="0"/>
            <a:ext cx="3852863" cy="6858000"/>
          </a:xfrm>
          <a:noFill/>
        </p:spPr>
      </p:pic>
      <p:pic>
        <p:nvPicPr>
          <p:cNvPr id="77827" name="Picture 3"/>
          <p:cNvPicPr>
            <a:picLocks noChangeAspect="1" noChangeArrowheads="1"/>
          </p:cNvPicPr>
          <p:nvPr/>
        </p:nvPicPr>
        <p:blipFill>
          <a:blip r:embed="rId3" cstate="print"/>
          <a:srcRect/>
          <a:stretch>
            <a:fillRect/>
          </a:stretch>
        </p:blipFill>
        <p:spPr bwMode="auto">
          <a:xfrm>
            <a:off x="4191000" y="1"/>
            <a:ext cx="4368800" cy="3276600"/>
          </a:xfrm>
          <a:prstGeom prst="rect">
            <a:avLst/>
          </a:prstGeom>
          <a:noFill/>
          <a:ln w="9525">
            <a:noFill/>
            <a:miter lim="800000"/>
            <a:headEnd/>
            <a:tailEnd/>
          </a:ln>
        </p:spPr>
      </p:pic>
      <p:pic>
        <p:nvPicPr>
          <p:cNvPr id="77828" name="Picture 4"/>
          <p:cNvPicPr>
            <a:picLocks noChangeAspect="1" noChangeArrowheads="1"/>
          </p:cNvPicPr>
          <p:nvPr/>
        </p:nvPicPr>
        <p:blipFill>
          <a:blip r:embed="rId4" cstate="print"/>
          <a:srcRect/>
          <a:stretch>
            <a:fillRect/>
          </a:stretch>
        </p:blipFill>
        <p:spPr bwMode="auto">
          <a:xfrm>
            <a:off x="4191001" y="3091450"/>
            <a:ext cx="4343399" cy="3766550"/>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normAutofit/>
          </a:bodyPr>
          <a:lstStyle/>
          <a:p>
            <a:r>
              <a:rPr lang="en-US" dirty="0" smtClean="0"/>
              <a:t>Art Deco </a:t>
            </a:r>
            <a:r>
              <a:rPr lang="en-US" dirty="0"/>
              <a:t>s</a:t>
            </a:r>
            <a:r>
              <a:rPr lang="en-US" dirty="0" smtClean="0"/>
              <a:t>tyle and consumer goods</a:t>
            </a:r>
          </a:p>
        </p:txBody>
      </p:sp>
      <p:sp>
        <p:nvSpPr>
          <p:cNvPr id="78851" name="Rectangle 3"/>
          <p:cNvSpPr>
            <a:spLocks noGrp="1" noChangeArrowheads="1"/>
          </p:cNvSpPr>
          <p:nvPr>
            <p:ph idx="1"/>
          </p:nvPr>
        </p:nvSpPr>
        <p:spPr/>
        <p:txBody>
          <a:bodyPr/>
          <a:lstStyle/>
          <a:p>
            <a:pPr>
              <a:buFontTx/>
              <a:buNone/>
            </a:pPr>
            <a:r>
              <a:rPr lang="en-US" smtClean="0"/>
              <a:t>Examples of household goods designed to appeal to the public</a:t>
            </a:r>
          </a:p>
          <a:p>
            <a:pPr>
              <a:buFontTx/>
              <a:buNone/>
            </a:pPr>
            <a:r>
              <a:rPr lang="en-US" smtClean="0"/>
              <a:t>Consumer consumption was a goal of manufacturers </a:t>
            </a:r>
          </a:p>
          <a:p>
            <a:pPr>
              <a:buFontTx/>
              <a:buNone/>
            </a:pPr>
            <a:r>
              <a:rPr lang="en-US" smtClean="0"/>
              <a:t>Items would become obsolete due to the redesign of casing.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Bakelite</a:t>
            </a:r>
            <a:endParaRPr lang="en-US" dirty="0"/>
          </a:p>
        </p:txBody>
      </p:sp>
      <p:pic>
        <p:nvPicPr>
          <p:cNvPr id="4" name="Content Placeholder 3"/>
          <p:cNvPicPr>
            <a:picLocks noGrp="1" noChangeAspect="1"/>
          </p:cNvPicPr>
          <p:nvPr>
            <p:ph idx="1"/>
          </p:nvPr>
        </p:nvPicPr>
        <p:blipFill>
          <a:blip r:embed="rId2"/>
          <a:srcRect t="10148" b="10148"/>
          <a:stretch>
            <a:fillRect/>
          </a:stretch>
        </p:blipFill>
        <p:spPr>
          <a:xfrm>
            <a:off x="457200" y="1600201"/>
            <a:ext cx="2493993" cy="1371600"/>
          </a:xfrm>
        </p:spPr>
      </p:pic>
      <p:pic>
        <p:nvPicPr>
          <p:cNvPr id="5" name="Picture 4"/>
          <p:cNvPicPr>
            <a:picLocks noChangeAspect="1"/>
          </p:cNvPicPr>
          <p:nvPr/>
        </p:nvPicPr>
        <p:blipFill>
          <a:blip r:embed="rId3"/>
          <a:stretch>
            <a:fillRect/>
          </a:stretch>
        </p:blipFill>
        <p:spPr>
          <a:xfrm>
            <a:off x="457200" y="3200400"/>
            <a:ext cx="3341073" cy="2679700"/>
          </a:xfrm>
          <a:prstGeom prst="rect">
            <a:avLst/>
          </a:prstGeom>
        </p:spPr>
      </p:pic>
      <p:pic>
        <p:nvPicPr>
          <p:cNvPr id="6" name="Picture 5"/>
          <p:cNvPicPr>
            <a:picLocks noChangeAspect="1"/>
          </p:cNvPicPr>
          <p:nvPr/>
        </p:nvPicPr>
        <p:blipFill>
          <a:blip r:embed="rId4"/>
          <a:stretch>
            <a:fillRect/>
          </a:stretch>
        </p:blipFill>
        <p:spPr>
          <a:xfrm>
            <a:off x="4038600" y="1600200"/>
            <a:ext cx="2678646" cy="2667000"/>
          </a:xfrm>
          <a:prstGeom prst="rect">
            <a:avLst/>
          </a:prstGeom>
        </p:spPr>
      </p:pic>
      <p:pic>
        <p:nvPicPr>
          <p:cNvPr id="7" name="Picture 6"/>
          <p:cNvPicPr>
            <a:picLocks noChangeAspect="1"/>
          </p:cNvPicPr>
          <p:nvPr/>
        </p:nvPicPr>
        <p:blipFill>
          <a:blip r:embed="rId5"/>
          <a:stretch>
            <a:fillRect/>
          </a:stretch>
        </p:blipFill>
        <p:spPr>
          <a:xfrm>
            <a:off x="7010400" y="1600200"/>
            <a:ext cx="1841500" cy="2540000"/>
          </a:xfrm>
          <a:prstGeom prst="rect">
            <a:avLst/>
          </a:prstGeom>
        </p:spPr>
      </p:pic>
    </p:spTree>
    <p:extLst>
      <p:ext uri="{BB962C8B-B14F-4D97-AF65-F5344CB8AC3E}">
        <p14:creationId xmlns:p14="http://schemas.microsoft.com/office/powerpoint/2010/main" val="23546987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Bakelite, the 20th century’s first plastic, was invented in </a:t>
            </a:r>
            <a:r>
              <a:rPr lang="en-US" sz="2400" dirty="0" smtClean="0"/>
              <a:t>1907 by Leo </a:t>
            </a:r>
            <a:r>
              <a:rPr lang="en-US" sz="2400" dirty="0"/>
              <a:t>Baekeland</a:t>
            </a:r>
          </a:p>
        </p:txBody>
      </p:sp>
      <p:sp>
        <p:nvSpPr>
          <p:cNvPr id="3" name="Content Placeholder 2"/>
          <p:cNvSpPr>
            <a:spLocks noGrp="1"/>
          </p:cNvSpPr>
          <p:nvPr>
            <p:ph idx="1"/>
          </p:nvPr>
        </p:nvSpPr>
        <p:spPr/>
        <p:txBody>
          <a:bodyPr/>
          <a:lstStyle/>
          <a:p>
            <a:pPr marL="0" indent="0">
              <a:buNone/>
            </a:pPr>
            <a:r>
              <a:rPr lang="en-US" dirty="0" smtClean="0"/>
              <a:t>Bakelite is the trade name for</a:t>
            </a:r>
            <a:r>
              <a:rPr lang="en-US" dirty="0"/>
              <a:t> phenolic resin, an early form of plastic. </a:t>
            </a:r>
            <a:endParaRPr lang="en-US" dirty="0" smtClean="0"/>
          </a:p>
          <a:p>
            <a:pPr marL="0" indent="0">
              <a:buNone/>
            </a:pPr>
            <a:endParaRPr lang="en-US" dirty="0"/>
          </a:p>
          <a:p>
            <a:pPr marL="0" indent="0">
              <a:buNone/>
            </a:pPr>
            <a:r>
              <a:rPr lang="en-US" dirty="0" smtClean="0"/>
              <a:t>Bakelite is made by combining </a:t>
            </a:r>
            <a:r>
              <a:rPr lang="en-US" dirty="0"/>
              <a:t>carbolic acid and formaldehyde to form phenolic resin</a:t>
            </a:r>
            <a:r>
              <a:rPr lang="en-US" dirty="0" smtClean="0"/>
              <a:t>.</a:t>
            </a:r>
          </a:p>
          <a:p>
            <a:pPr marL="0" indent="0">
              <a:buNone/>
            </a:pPr>
            <a:endParaRPr lang="en-US" dirty="0" smtClean="0"/>
          </a:p>
          <a:p>
            <a:pPr marL="0" indent="0">
              <a:buNone/>
            </a:pPr>
            <a:r>
              <a:rPr lang="en-US" dirty="0" smtClean="0"/>
              <a:t>Today </a:t>
            </a:r>
            <a:r>
              <a:rPr lang="en-US" dirty="0"/>
              <a:t>objects made from Bakelite are considered highly collectible, although in </a:t>
            </a:r>
            <a:r>
              <a:rPr lang="en-US" dirty="0" smtClean="0"/>
              <a:t>the </a:t>
            </a:r>
            <a:r>
              <a:rPr lang="en-US" dirty="0"/>
              <a:t>1930s and 1940s, Bakelite was seen as an inexpensive alternative to high-end jewelry materials such as jade and pearl.</a:t>
            </a:r>
          </a:p>
        </p:txBody>
      </p:sp>
    </p:spTree>
    <p:extLst>
      <p:ext uri="{BB962C8B-B14F-4D97-AF65-F5344CB8AC3E}">
        <p14:creationId xmlns:p14="http://schemas.microsoft.com/office/powerpoint/2010/main" val="42802330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bakelite</a:t>
            </a:r>
            <a:r>
              <a:rPr lang="en-US" dirty="0" smtClean="0"/>
              <a:t> used in consumer products</a:t>
            </a:r>
            <a:endParaRPr lang="en-US" dirty="0"/>
          </a:p>
        </p:txBody>
      </p:sp>
      <p:pic>
        <p:nvPicPr>
          <p:cNvPr id="4" name="Content Placeholder 3"/>
          <p:cNvPicPr>
            <a:picLocks noGrp="1" noChangeAspect="1"/>
          </p:cNvPicPr>
          <p:nvPr>
            <p:ph idx="1"/>
          </p:nvPr>
        </p:nvPicPr>
        <p:blipFill>
          <a:blip r:embed="rId2"/>
          <a:srcRect l="-18494" r="-18494"/>
          <a:stretch>
            <a:fillRect/>
          </a:stretch>
        </p:blipFill>
        <p:spPr>
          <a:xfrm>
            <a:off x="457200" y="1981200"/>
            <a:ext cx="3602434" cy="1981200"/>
          </a:xfrm>
        </p:spPr>
      </p:pic>
      <p:pic>
        <p:nvPicPr>
          <p:cNvPr id="5" name="Picture 4"/>
          <p:cNvPicPr>
            <a:picLocks noChangeAspect="1"/>
          </p:cNvPicPr>
          <p:nvPr/>
        </p:nvPicPr>
        <p:blipFill>
          <a:blip r:embed="rId3"/>
          <a:stretch>
            <a:fillRect/>
          </a:stretch>
        </p:blipFill>
        <p:spPr>
          <a:xfrm>
            <a:off x="4724400" y="1828800"/>
            <a:ext cx="3206542" cy="2545994"/>
          </a:xfrm>
          <a:prstGeom prst="rect">
            <a:avLst/>
          </a:prstGeom>
        </p:spPr>
      </p:pic>
      <p:pic>
        <p:nvPicPr>
          <p:cNvPr id="6" name="Picture 5"/>
          <p:cNvPicPr>
            <a:picLocks noChangeAspect="1"/>
          </p:cNvPicPr>
          <p:nvPr/>
        </p:nvPicPr>
        <p:blipFill>
          <a:blip r:embed="rId4"/>
          <a:stretch>
            <a:fillRect/>
          </a:stretch>
        </p:blipFill>
        <p:spPr>
          <a:xfrm>
            <a:off x="914400" y="4495800"/>
            <a:ext cx="3217926" cy="2082800"/>
          </a:xfrm>
          <a:prstGeom prst="rect">
            <a:avLst/>
          </a:prstGeom>
        </p:spPr>
      </p:pic>
    </p:spTree>
    <p:extLst>
      <p:ext uri="{BB962C8B-B14F-4D97-AF65-F5344CB8AC3E}">
        <p14:creationId xmlns:p14="http://schemas.microsoft.com/office/powerpoint/2010/main" val="4078220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33400" y="381000"/>
            <a:ext cx="8229600" cy="1143000"/>
          </a:xfrm>
        </p:spPr>
        <p:txBody>
          <a:bodyPr/>
          <a:lstStyle/>
          <a:p>
            <a:pPr algn="ctr"/>
            <a:r>
              <a:rPr lang="en-US" smtClean="0"/>
              <a:t>Modernism</a:t>
            </a:r>
          </a:p>
        </p:txBody>
      </p:sp>
      <p:sp>
        <p:nvSpPr>
          <p:cNvPr id="14339" name="Rectangle 3"/>
          <p:cNvSpPr>
            <a:spLocks noGrp="1" noChangeArrowheads="1"/>
          </p:cNvSpPr>
          <p:nvPr>
            <p:ph idx="1"/>
          </p:nvPr>
        </p:nvSpPr>
        <p:spPr>
          <a:xfrm>
            <a:off x="457200" y="1600200"/>
            <a:ext cx="8229600" cy="5029200"/>
          </a:xfrm>
        </p:spPr>
        <p:txBody>
          <a:bodyPr/>
          <a:lstStyle/>
          <a:p>
            <a:r>
              <a:rPr lang="en-US" dirty="0" smtClean="0"/>
              <a:t>Themes of Modernism</a:t>
            </a:r>
          </a:p>
          <a:p>
            <a:pPr lvl="1"/>
            <a:r>
              <a:rPr lang="en-US" dirty="0" smtClean="0"/>
              <a:t>Breakdown of Space and Time</a:t>
            </a:r>
          </a:p>
          <a:p>
            <a:pPr lvl="2"/>
            <a:r>
              <a:rPr lang="en-US" dirty="0" smtClean="0"/>
              <a:t>Einstein, Stravinsky </a:t>
            </a:r>
            <a:r>
              <a:rPr lang="en-US" i="1" dirty="0" smtClean="0"/>
              <a:t>(Rite of Spring),</a:t>
            </a:r>
            <a:r>
              <a:rPr lang="en-US" dirty="0" smtClean="0"/>
              <a:t> Picasso, Kandinsky, Pollock </a:t>
            </a:r>
          </a:p>
          <a:p>
            <a:pPr lvl="1"/>
            <a:r>
              <a:rPr lang="en-US" dirty="0" smtClean="0"/>
              <a:t>Desire to Change The Human Condition</a:t>
            </a:r>
          </a:p>
          <a:p>
            <a:pPr lvl="2"/>
            <a:r>
              <a:rPr lang="en-US" dirty="0" smtClean="0"/>
              <a:t>Sinclair </a:t>
            </a:r>
            <a:r>
              <a:rPr lang="en-US" sz="2000" i="1" dirty="0" smtClean="0"/>
              <a:t>(The Jungle)</a:t>
            </a:r>
            <a:r>
              <a:rPr lang="en-US" dirty="0" smtClean="0"/>
              <a:t>, Eliot </a:t>
            </a:r>
            <a:r>
              <a:rPr lang="en-US" sz="2000" i="1" dirty="0" smtClean="0"/>
              <a:t>(The Waste Land)</a:t>
            </a:r>
            <a:endParaRPr lang="en-US" dirty="0" smtClean="0"/>
          </a:p>
          <a:p>
            <a:pPr lvl="1"/>
            <a:r>
              <a:rPr lang="en-US" dirty="0" smtClean="0"/>
              <a:t>Rationalism and Knowledge through Inquiry</a:t>
            </a:r>
          </a:p>
          <a:p>
            <a:pPr lvl="2"/>
            <a:r>
              <a:rPr lang="en-US" dirty="0" smtClean="0"/>
              <a:t>John Dewey (Philosopher)</a:t>
            </a:r>
          </a:p>
          <a:p>
            <a:pPr lvl="1"/>
            <a:r>
              <a:rPr lang="en-US" dirty="0" smtClean="0"/>
              <a:t>Psychoanalytic Theory </a:t>
            </a:r>
          </a:p>
          <a:p>
            <a:pPr lvl="2"/>
            <a:r>
              <a:rPr lang="en-US" dirty="0" smtClean="0"/>
              <a:t>Freud, Jung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title"/>
          </p:nvPr>
        </p:nvSpPr>
        <p:spPr/>
        <p:txBody>
          <a:bodyPr/>
          <a:lstStyle/>
          <a:p>
            <a:endParaRPr lang="en-US" smtClean="0"/>
          </a:p>
        </p:txBody>
      </p:sp>
      <p:pic>
        <p:nvPicPr>
          <p:cNvPr id="79875" name="Picture 4" descr="56"/>
          <p:cNvPicPr>
            <a:picLocks noGrp="1" noChangeAspect="1" noChangeArrowheads="1"/>
          </p:cNvPicPr>
          <p:nvPr>
            <p:ph idx="1"/>
          </p:nvPr>
        </p:nvPicPr>
        <p:blipFill>
          <a:blip r:embed="rId2" cstate="print"/>
          <a:srcRect/>
          <a:stretch>
            <a:fillRect/>
          </a:stretch>
        </p:blipFill>
        <p:spPr>
          <a:xfrm>
            <a:off x="0" y="0"/>
            <a:ext cx="9144000" cy="6215063"/>
          </a:xfr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p:cNvSpPr>
            <a:spLocks noGrp="1" noChangeArrowheads="1"/>
          </p:cNvSpPr>
          <p:nvPr>
            <p:ph type="title"/>
          </p:nvPr>
        </p:nvSpPr>
        <p:spPr/>
        <p:txBody>
          <a:bodyPr/>
          <a:lstStyle/>
          <a:p>
            <a:endParaRPr lang="en-US" smtClean="0"/>
          </a:p>
        </p:txBody>
      </p:sp>
      <p:pic>
        <p:nvPicPr>
          <p:cNvPr id="80899" name="Picture 4" descr="68"/>
          <p:cNvPicPr>
            <a:picLocks noGrp="1" noChangeAspect="1" noChangeArrowheads="1"/>
          </p:cNvPicPr>
          <p:nvPr>
            <p:ph idx="1"/>
          </p:nvPr>
        </p:nvPicPr>
        <p:blipFill>
          <a:blip r:embed="rId2" cstate="print"/>
          <a:srcRect/>
          <a:stretch>
            <a:fillRect/>
          </a:stretch>
        </p:blipFill>
        <p:spPr>
          <a:xfrm>
            <a:off x="0" y="0"/>
            <a:ext cx="8915400" cy="6900863"/>
          </a:xfr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title"/>
          </p:nvPr>
        </p:nvSpPr>
        <p:spPr/>
        <p:txBody>
          <a:bodyPr/>
          <a:lstStyle/>
          <a:p>
            <a:endParaRPr lang="en-US" smtClean="0"/>
          </a:p>
        </p:txBody>
      </p:sp>
      <p:pic>
        <p:nvPicPr>
          <p:cNvPr id="81923" name="Picture 4" descr="64"/>
          <p:cNvPicPr>
            <a:picLocks noGrp="1" noChangeAspect="1" noChangeArrowheads="1"/>
          </p:cNvPicPr>
          <p:nvPr>
            <p:ph idx="1"/>
          </p:nvPr>
        </p:nvPicPr>
        <p:blipFill>
          <a:blip r:embed="rId2" cstate="print"/>
          <a:srcRect/>
          <a:stretch>
            <a:fillRect/>
          </a:stretch>
        </p:blipFill>
        <p:spPr>
          <a:xfrm>
            <a:off x="0" y="0"/>
            <a:ext cx="9144000" cy="6354763"/>
          </a:xfr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71"/>
          <p:cNvPicPr>
            <a:picLocks noGrp="1" noChangeAspect="1" noChangeArrowheads="1"/>
          </p:cNvPicPr>
          <p:nvPr>
            <p:ph idx="1"/>
          </p:nvPr>
        </p:nvPicPr>
        <p:blipFill>
          <a:blip r:embed="rId2" cstate="print"/>
          <a:srcRect/>
          <a:stretch>
            <a:fillRect/>
          </a:stretch>
        </p:blipFill>
        <p:spPr>
          <a:xfrm>
            <a:off x="0" y="1524000"/>
            <a:ext cx="9144000" cy="4181475"/>
          </a:xfr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title"/>
          </p:nvPr>
        </p:nvSpPr>
        <p:spPr/>
        <p:txBody>
          <a:bodyPr/>
          <a:lstStyle/>
          <a:p>
            <a:endParaRPr lang="en-US" smtClean="0"/>
          </a:p>
        </p:txBody>
      </p:sp>
      <p:pic>
        <p:nvPicPr>
          <p:cNvPr id="83971" name="Picture 4" descr="51"/>
          <p:cNvPicPr>
            <a:picLocks noGrp="1" noChangeAspect="1" noChangeArrowheads="1"/>
          </p:cNvPicPr>
          <p:nvPr>
            <p:ph idx="1"/>
          </p:nvPr>
        </p:nvPicPr>
        <p:blipFill>
          <a:blip r:embed="rId2" cstate="print"/>
          <a:srcRect/>
          <a:stretch>
            <a:fillRect/>
          </a:stretch>
        </p:blipFill>
        <p:spPr>
          <a:xfrm>
            <a:off x="0" y="0"/>
            <a:ext cx="9144000" cy="6045200"/>
          </a:xfr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title"/>
          </p:nvPr>
        </p:nvSpPr>
        <p:spPr/>
        <p:txBody>
          <a:bodyPr/>
          <a:lstStyle/>
          <a:p>
            <a:endParaRPr lang="en-US" smtClean="0"/>
          </a:p>
        </p:txBody>
      </p:sp>
      <p:pic>
        <p:nvPicPr>
          <p:cNvPr id="84995" name="Picture 4" descr="72"/>
          <p:cNvPicPr>
            <a:picLocks noGrp="1" noChangeAspect="1" noChangeArrowheads="1"/>
          </p:cNvPicPr>
          <p:nvPr>
            <p:ph idx="1"/>
          </p:nvPr>
        </p:nvPicPr>
        <p:blipFill>
          <a:blip r:embed="rId2" cstate="print"/>
          <a:srcRect/>
          <a:stretch>
            <a:fillRect/>
          </a:stretch>
        </p:blipFill>
        <p:spPr>
          <a:xfrm>
            <a:off x="381000" y="0"/>
            <a:ext cx="4986338" cy="6858000"/>
          </a:xfr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8"/>
          <p:cNvSpPr>
            <a:spLocks noGrp="1" noChangeArrowheads="1"/>
          </p:cNvSpPr>
          <p:nvPr>
            <p:ph type="title"/>
          </p:nvPr>
        </p:nvSpPr>
        <p:spPr/>
        <p:txBody>
          <a:bodyPr/>
          <a:lstStyle/>
          <a:p>
            <a:endParaRPr lang="en-US" smtClean="0"/>
          </a:p>
        </p:txBody>
      </p:sp>
      <p:pic>
        <p:nvPicPr>
          <p:cNvPr id="86019" name="Picture 4" descr="77"/>
          <p:cNvPicPr>
            <a:picLocks noGrp="1" noChangeAspect="1" noChangeArrowheads="1"/>
          </p:cNvPicPr>
          <p:nvPr>
            <p:ph sz="half" idx="1"/>
          </p:nvPr>
        </p:nvPicPr>
        <p:blipFill>
          <a:blip r:embed="rId2" cstate="print"/>
          <a:srcRect/>
          <a:stretch>
            <a:fillRect/>
          </a:stretch>
        </p:blipFill>
        <p:spPr>
          <a:xfrm>
            <a:off x="152400" y="152400"/>
            <a:ext cx="2905125" cy="6477000"/>
          </a:xfrm>
          <a:noFill/>
        </p:spPr>
      </p:pic>
      <p:pic>
        <p:nvPicPr>
          <p:cNvPr id="86020" name="Picture 7" descr="74"/>
          <p:cNvPicPr>
            <a:picLocks noGrp="1" noChangeAspect="1" noChangeArrowheads="1"/>
          </p:cNvPicPr>
          <p:nvPr>
            <p:ph sz="half" idx="2"/>
          </p:nvPr>
        </p:nvPicPr>
        <p:blipFill>
          <a:blip r:embed="rId3" cstate="print"/>
          <a:srcRect/>
          <a:stretch>
            <a:fillRect/>
          </a:stretch>
        </p:blipFill>
        <p:spPr>
          <a:xfrm>
            <a:off x="3200400" y="152400"/>
            <a:ext cx="5943600" cy="4721225"/>
          </a:xfrm>
          <a:noFill/>
        </p:spPr>
      </p:pic>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dirty="0" smtClean="0"/>
              <a:t>Charles and Ray Eames</a:t>
            </a:r>
            <a:br>
              <a:rPr lang="en-US" dirty="0" smtClean="0"/>
            </a:br>
            <a:r>
              <a:rPr lang="en-US" dirty="0" smtClean="0">
                <a:hlinkClick r:id="rId2"/>
              </a:rPr>
              <a:t>Eames Video</a:t>
            </a:r>
            <a:endParaRPr lang="en-US" dirty="0" smtClean="0"/>
          </a:p>
        </p:txBody>
      </p:sp>
      <p:sp>
        <p:nvSpPr>
          <p:cNvPr id="99331" name="Rectangle 3"/>
          <p:cNvSpPr>
            <a:spLocks noGrp="1" noChangeArrowheads="1"/>
          </p:cNvSpPr>
          <p:nvPr>
            <p:ph idx="1"/>
          </p:nvPr>
        </p:nvSpPr>
        <p:spPr/>
        <p:txBody>
          <a:bodyPr>
            <a:normAutofit lnSpcReduction="10000"/>
          </a:bodyPr>
          <a:lstStyle/>
          <a:p>
            <a:r>
              <a:rPr lang="en-US" dirty="0" smtClean="0"/>
              <a:t>Charles and his wife Ray Eames </a:t>
            </a:r>
          </a:p>
          <a:p>
            <a:pPr lvl="1"/>
            <a:r>
              <a:rPr lang="en-US" dirty="0" smtClean="0"/>
              <a:t>Early fame for exploring bent plywood.</a:t>
            </a:r>
          </a:p>
          <a:p>
            <a:pPr lvl="1"/>
            <a:r>
              <a:rPr lang="en-US" dirty="0" smtClean="0"/>
              <a:t>Based  furniture designs on experience of working with this material while in the Navy: they designed splints for broken arms and legs, out of bent plywood.</a:t>
            </a:r>
          </a:p>
          <a:p>
            <a:pPr lvl="1"/>
            <a:r>
              <a:rPr lang="en-US" dirty="0" smtClean="0"/>
              <a:t>Designed furniture, toys,  museum exhibitions, posters as well films that described products, such as the Polaroid camera, to educational topics such as elementary mathematics.</a:t>
            </a:r>
          </a:p>
          <a:p>
            <a:pPr lvl="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dirty="0" smtClean="0"/>
              <a:t>Charles and Ray Eames</a:t>
            </a:r>
          </a:p>
        </p:txBody>
      </p:sp>
      <p:sp>
        <p:nvSpPr>
          <p:cNvPr id="100355" name="Rectangle 3"/>
          <p:cNvSpPr>
            <a:spLocks noGrp="1" noChangeArrowheads="1"/>
          </p:cNvSpPr>
          <p:nvPr>
            <p:ph idx="1"/>
          </p:nvPr>
        </p:nvSpPr>
        <p:spPr/>
        <p:txBody>
          <a:bodyPr/>
          <a:lstStyle/>
          <a:p>
            <a:pPr>
              <a:lnSpc>
                <a:spcPct val="90000"/>
              </a:lnSpc>
            </a:pPr>
            <a:r>
              <a:rPr lang="en-US" dirty="0" smtClean="0"/>
              <a:t>Thought of themselves as modernists.</a:t>
            </a:r>
          </a:p>
          <a:p>
            <a:pPr>
              <a:lnSpc>
                <a:spcPct val="90000"/>
              </a:lnSpc>
            </a:pPr>
            <a:endParaRPr lang="en-US" dirty="0" smtClean="0"/>
          </a:p>
          <a:p>
            <a:pPr>
              <a:lnSpc>
                <a:spcPct val="90000"/>
              </a:lnSpc>
            </a:pPr>
            <a:r>
              <a:rPr lang="en-US" dirty="0" smtClean="0"/>
              <a:t>Desire was to “use new materials and industrial processes to produce quality everyday goods at prices affordable to most people.”</a:t>
            </a:r>
          </a:p>
          <a:p>
            <a:pPr>
              <a:lnSpc>
                <a:spcPct val="90000"/>
              </a:lnSpc>
            </a:pPr>
            <a:endParaRPr lang="en-US" dirty="0" smtClean="0"/>
          </a:p>
          <a:p>
            <a:pPr>
              <a:lnSpc>
                <a:spcPct val="90000"/>
              </a:lnSpc>
            </a:pPr>
            <a:r>
              <a:rPr lang="en-US" dirty="0" smtClean="0"/>
              <a:t>The challenge was to make their design popular.</a:t>
            </a:r>
          </a:p>
          <a:p>
            <a:pPr>
              <a:lnSpc>
                <a:spcPct val="90000"/>
              </a:lnSpc>
            </a:pPr>
            <a:r>
              <a:rPr lang="en-US" dirty="0" smtClean="0"/>
              <a:t>Many people found modernist design to be cold and impersonal.</a:t>
            </a:r>
          </a:p>
          <a:p>
            <a:pPr>
              <a:lnSpc>
                <a:spcPct val="90000"/>
              </a:lnSpc>
            </a:pPr>
            <a:endParaRPr lang="en-US" dirty="0" smtClean="0"/>
          </a:p>
          <a:p>
            <a:pPr>
              <a:lnSpc>
                <a:spcPct val="90000"/>
              </a:lnSpc>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legs1-2"/>
          <p:cNvPicPr>
            <a:picLocks noGrp="1" noChangeAspect="1" noChangeArrowheads="1"/>
          </p:cNvPicPr>
          <p:nvPr>
            <p:ph sz="half" idx="1"/>
          </p:nvPr>
        </p:nvPicPr>
        <p:blipFill>
          <a:blip r:embed="rId2" cstate="print"/>
          <a:srcRect/>
          <a:stretch>
            <a:fillRect/>
          </a:stretch>
        </p:blipFill>
        <p:spPr>
          <a:xfrm>
            <a:off x="152400" y="228600"/>
            <a:ext cx="5518150" cy="6477000"/>
          </a:xfrm>
          <a:noFill/>
        </p:spPr>
      </p:pic>
      <p:pic>
        <p:nvPicPr>
          <p:cNvPr id="91139" name="Picture 9" descr="plywood"/>
          <p:cNvPicPr>
            <a:picLocks noGrp="1" noChangeAspect="1" noChangeArrowheads="1"/>
          </p:cNvPicPr>
          <p:nvPr>
            <p:ph sz="half" idx="2"/>
          </p:nvPr>
        </p:nvPicPr>
        <p:blipFill>
          <a:blip r:embed="rId3" cstate="print"/>
          <a:srcRect t="5973" b="5973"/>
          <a:stretch>
            <a:fillRect/>
          </a:stretch>
        </p:blipFill>
        <p:spPr>
          <a:xfrm>
            <a:off x="5791200" y="2514600"/>
            <a:ext cx="3352800" cy="3757403"/>
          </a:xfrm>
          <a:noFill/>
        </p:spPr>
      </p:pic>
      <p:sp>
        <p:nvSpPr>
          <p:cNvPr id="91140" name="Text Box 7"/>
          <p:cNvSpPr txBox="1">
            <a:spLocks noChangeArrowheads="1"/>
          </p:cNvSpPr>
          <p:nvPr/>
        </p:nvSpPr>
        <p:spPr bwMode="auto">
          <a:xfrm>
            <a:off x="5791200" y="760413"/>
            <a:ext cx="2971800" cy="1373187"/>
          </a:xfrm>
          <a:prstGeom prst="rect">
            <a:avLst/>
          </a:prstGeom>
          <a:noFill/>
          <a:ln w="9525">
            <a:noFill/>
            <a:miter lim="800000"/>
            <a:headEnd/>
            <a:tailEnd/>
          </a:ln>
        </p:spPr>
        <p:txBody>
          <a:bodyPr>
            <a:spAutoFit/>
          </a:bodyPr>
          <a:lstStyle/>
          <a:p>
            <a:pPr>
              <a:spcBef>
                <a:spcPct val="50000"/>
              </a:spcBef>
            </a:pPr>
            <a:r>
              <a:rPr lang="en-US" sz="2800"/>
              <a:t>Leg Splint Designed by Charles Eames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Famous paintings that express ‘Modern’ ideas </a:t>
            </a:r>
            <a:br>
              <a:rPr lang="en-US" sz="2800" dirty="0" smtClean="0"/>
            </a:br>
            <a:r>
              <a:rPr lang="en-US" sz="2000" dirty="0" smtClean="0"/>
              <a:t>on the following 3 slides</a:t>
            </a:r>
            <a:endParaRPr lang="en-US" sz="2000" dirty="0"/>
          </a:p>
        </p:txBody>
      </p:sp>
      <p:sp>
        <p:nvSpPr>
          <p:cNvPr id="3" name="Content Placeholder 2"/>
          <p:cNvSpPr>
            <a:spLocks noGrp="1"/>
          </p:cNvSpPr>
          <p:nvPr>
            <p:ph idx="1"/>
          </p:nvPr>
        </p:nvSpPr>
        <p:spPr/>
        <p:txBody>
          <a:bodyPr>
            <a:normAutofit/>
          </a:bodyPr>
          <a:lstStyle/>
          <a:p>
            <a:r>
              <a:rPr lang="en-US" dirty="0" smtClean="0"/>
              <a:t>1.  Pablo </a:t>
            </a:r>
            <a:r>
              <a:rPr lang="en-US" dirty="0" err="1" smtClean="0"/>
              <a:t>Picassso</a:t>
            </a:r>
            <a:r>
              <a:rPr lang="en-US" dirty="0" smtClean="0"/>
              <a:t>, “ </a:t>
            </a:r>
            <a:r>
              <a:rPr lang="en-US" i="1" dirty="0" smtClean="0"/>
              <a:t>Portrait of Daniel-Henry </a:t>
            </a:r>
            <a:r>
              <a:rPr lang="en-US" i="1" dirty="0" err="1" smtClean="0"/>
              <a:t>Kahweiler</a:t>
            </a:r>
            <a:r>
              <a:rPr lang="en-US" i="1" dirty="0" smtClean="0"/>
              <a:t>”</a:t>
            </a:r>
            <a:r>
              <a:rPr lang="en-US" dirty="0" smtClean="0"/>
              <a:t> , 1910</a:t>
            </a:r>
          </a:p>
          <a:p>
            <a:endParaRPr lang="en-US" dirty="0" smtClean="0"/>
          </a:p>
          <a:p>
            <a:r>
              <a:rPr lang="en-US" dirty="0" smtClean="0"/>
              <a:t>2.  Pablo Picasso, “Les Demoiselles </a:t>
            </a:r>
            <a:r>
              <a:rPr lang="en-US" dirty="0" err="1" smtClean="0"/>
              <a:t>D'Avignon</a:t>
            </a:r>
            <a:r>
              <a:rPr lang="en-US" dirty="0" smtClean="0"/>
              <a:t>” , 1907</a:t>
            </a:r>
          </a:p>
          <a:p>
            <a:endParaRPr lang="en-US" dirty="0" smtClean="0"/>
          </a:p>
          <a:p>
            <a:r>
              <a:rPr lang="en-US" dirty="0" smtClean="0"/>
              <a:t>3.Wassily Kandinsky, “Composition VIII”,  1923</a:t>
            </a:r>
          </a:p>
          <a:p>
            <a:endParaRPr lang="en-US" dirty="0"/>
          </a:p>
          <a:p>
            <a:r>
              <a:rPr lang="en-US" dirty="0" smtClean="0"/>
              <a:t>4.  Jackson Pollock, “Number  </a:t>
            </a:r>
            <a:r>
              <a:rPr lang="en-US" sz="4000" dirty="0" smtClean="0"/>
              <a:t>1</a:t>
            </a:r>
            <a:r>
              <a:rPr lang="en-US" dirty="0" smtClean="0"/>
              <a:t>”, 1950</a:t>
            </a:r>
            <a:endParaRPr lang="en-US" dirty="0"/>
          </a:p>
        </p:txBody>
      </p:sp>
    </p:spTree>
    <p:extLst>
      <p:ext uri="{BB962C8B-B14F-4D97-AF65-F5344CB8AC3E}">
        <p14:creationId xmlns:p14="http://schemas.microsoft.com/office/powerpoint/2010/main" val="25813327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304800"/>
            <a:ext cx="8229600" cy="1143000"/>
          </a:xfrm>
        </p:spPr>
        <p:txBody>
          <a:bodyPr/>
          <a:lstStyle/>
          <a:p>
            <a:r>
              <a:rPr lang="en-US" dirty="0" smtClean="0"/>
              <a:t>Charles and Ray Eames</a:t>
            </a:r>
          </a:p>
        </p:txBody>
      </p:sp>
      <p:sp>
        <p:nvSpPr>
          <p:cNvPr id="101379" name="Rectangle 3"/>
          <p:cNvSpPr>
            <a:spLocks noGrp="1" noChangeArrowheads="1"/>
          </p:cNvSpPr>
          <p:nvPr>
            <p:ph idx="1"/>
          </p:nvPr>
        </p:nvSpPr>
        <p:spPr>
          <a:xfrm>
            <a:off x="457200" y="1600200"/>
            <a:ext cx="8229600" cy="5029200"/>
          </a:xfrm>
        </p:spPr>
        <p:txBody>
          <a:bodyPr/>
          <a:lstStyle/>
          <a:p>
            <a:pPr>
              <a:lnSpc>
                <a:spcPct val="80000"/>
              </a:lnSpc>
            </a:pPr>
            <a:r>
              <a:rPr lang="en-US" sz="2800" dirty="0" smtClean="0"/>
              <a:t>Had a vision of life made better through design and technology.</a:t>
            </a:r>
          </a:p>
          <a:p>
            <a:pPr>
              <a:lnSpc>
                <a:spcPct val="80000"/>
              </a:lnSpc>
            </a:pPr>
            <a:r>
              <a:rPr lang="en-US" sz="2800" dirty="0" smtClean="0"/>
              <a:t>Fused aesthetic and technical concerns, sometimes intellectual concerns, too.</a:t>
            </a:r>
          </a:p>
          <a:p>
            <a:pPr>
              <a:lnSpc>
                <a:spcPct val="80000"/>
              </a:lnSpc>
            </a:pPr>
            <a:r>
              <a:rPr lang="en-US" sz="2800" dirty="0" smtClean="0"/>
              <a:t>Regarded as outstanding, inspirational people.  Charles was considered </a:t>
            </a:r>
            <a:r>
              <a:rPr lang="en-US" sz="2800" dirty="0" err="1" smtClean="0"/>
              <a:t>a“genius</a:t>
            </a:r>
            <a:r>
              <a:rPr lang="en-US" sz="2800" dirty="0" smtClean="0"/>
              <a:t>” by many people.</a:t>
            </a:r>
          </a:p>
          <a:p>
            <a:pPr>
              <a:lnSpc>
                <a:spcPct val="80000"/>
              </a:lnSpc>
            </a:pPr>
            <a:r>
              <a:rPr lang="en-US" sz="2800" dirty="0" smtClean="0"/>
              <a:t>They believed in hard work over inspiration. and  “joy in labor.”</a:t>
            </a:r>
          </a:p>
          <a:p>
            <a:pPr>
              <a:lnSpc>
                <a:spcPct val="80000"/>
              </a:lnSpc>
            </a:pPr>
            <a:r>
              <a:rPr lang="en-US" sz="2800" dirty="0" smtClean="0"/>
              <a:t>Other designers describe the </a:t>
            </a:r>
            <a:r>
              <a:rPr lang="en-US" sz="2800" dirty="0" err="1" smtClean="0"/>
              <a:t>Eameses</a:t>
            </a:r>
            <a:r>
              <a:rPr lang="en-US" sz="2800" dirty="0" smtClean="0"/>
              <a:t>’ work environment as a “Renaissance workshop” or “designer’s heaven.”</a:t>
            </a:r>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8"/>
          <p:cNvSpPr>
            <a:spLocks noGrp="1" noChangeArrowheads="1"/>
          </p:cNvSpPr>
          <p:nvPr>
            <p:ph type="title"/>
          </p:nvPr>
        </p:nvSpPr>
        <p:spPr/>
        <p:txBody>
          <a:bodyPr/>
          <a:lstStyle/>
          <a:p>
            <a:endParaRPr lang="en-US" smtClean="0"/>
          </a:p>
        </p:txBody>
      </p:sp>
      <p:pic>
        <p:nvPicPr>
          <p:cNvPr id="102403" name="Picture 4" descr="ext"/>
          <p:cNvPicPr>
            <a:picLocks noGrp="1" noChangeAspect="1" noChangeArrowheads="1"/>
          </p:cNvPicPr>
          <p:nvPr>
            <p:ph sz="half" idx="1"/>
          </p:nvPr>
        </p:nvPicPr>
        <p:blipFill>
          <a:blip r:embed="rId2" cstate="print"/>
          <a:srcRect b="4034"/>
          <a:stretch>
            <a:fillRect/>
          </a:stretch>
        </p:blipFill>
        <p:spPr>
          <a:xfrm>
            <a:off x="0" y="0"/>
            <a:ext cx="4800600" cy="3963988"/>
          </a:xfrm>
          <a:noFill/>
        </p:spPr>
      </p:pic>
      <p:pic>
        <p:nvPicPr>
          <p:cNvPr id="102404" name="Picture 7" descr="15"/>
          <p:cNvPicPr>
            <a:picLocks noGrp="1" noChangeAspect="1" noChangeArrowheads="1"/>
          </p:cNvPicPr>
          <p:nvPr>
            <p:ph sz="half" idx="2"/>
          </p:nvPr>
        </p:nvPicPr>
        <p:blipFill>
          <a:blip r:embed="rId3" cstate="print"/>
          <a:srcRect/>
          <a:stretch>
            <a:fillRect/>
          </a:stretch>
        </p:blipFill>
        <p:spPr>
          <a:xfrm>
            <a:off x="4826000" y="0"/>
            <a:ext cx="4318000" cy="5867400"/>
          </a:xfrm>
          <a:noFill/>
        </p:spPr>
      </p:pic>
      <p:sp>
        <p:nvSpPr>
          <p:cNvPr id="102405" name="Text Box 10"/>
          <p:cNvSpPr txBox="1">
            <a:spLocks noChangeArrowheads="1"/>
          </p:cNvSpPr>
          <p:nvPr/>
        </p:nvSpPr>
        <p:spPr bwMode="auto">
          <a:xfrm>
            <a:off x="228600" y="4191000"/>
            <a:ext cx="3886200" cy="1523494"/>
          </a:xfrm>
          <a:prstGeom prst="rect">
            <a:avLst/>
          </a:prstGeom>
          <a:noFill/>
          <a:ln w="9525">
            <a:noFill/>
            <a:miter lim="800000"/>
            <a:headEnd/>
            <a:tailEnd/>
          </a:ln>
        </p:spPr>
        <p:txBody>
          <a:bodyPr wrap="square">
            <a:spAutoFit/>
          </a:bodyPr>
          <a:lstStyle/>
          <a:p>
            <a:pPr>
              <a:spcBef>
                <a:spcPct val="50000"/>
              </a:spcBef>
            </a:pPr>
            <a:r>
              <a:rPr lang="en-US" sz="2400" dirty="0"/>
              <a:t>Eames’ </a:t>
            </a:r>
            <a:r>
              <a:rPr lang="en-US" sz="2400" dirty="0" smtClean="0"/>
              <a:t>Residence, “Case Study House Number 8”, </a:t>
            </a:r>
            <a:r>
              <a:rPr lang="en-US" sz="2400" dirty="0"/>
              <a:t>1949  </a:t>
            </a:r>
            <a:endParaRPr lang="en-US" sz="2400" dirty="0" smtClean="0"/>
          </a:p>
          <a:p>
            <a:pPr>
              <a:spcBef>
                <a:spcPct val="50000"/>
              </a:spcBef>
            </a:pPr>
            <a:r>
              <a:rPr lang="en-US" sz="1400" dirty="0" smtClean="0">
                <a:hlinkClick r:id="rId4"/>
              </a:rPr>
              <a:t>Eames House and Ice Cube</a:t>
            </a:r>
            <a:r>
              <a:rPr lang="en-US" sz="1400" dirty="0" smtClean="0"/>
              <a:t> </a:t>
            </a:r>
            <a:r>
              <a:rPr lang="en-US" sz="1200" dirty="0" smtClean="0"/>
              <a:t>(a 2 minute video)</a:t>
            </a:r>
          </a:p>
        </p:txBody>
      </p:sp>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2800" dirty="0" smtClean="0"/>
              <a:t>Eames House, 1949</a:t>
            </a:r>
            <a:br>
              <a:rPr lang="en-US" sz="2800" dirty="0" smtClean="0"/>
            </a:br>
            <a:endParaRPr lang="en-US" sz="2800" dirty="0"/>
          </a:p>
        </p:txBody>
      </p:sp>
      <p:sp>
        <p:nvSpPr>
          <p:cNvPr id="6" name="Content Placeholder 5"/>
          <p:cNvSpPr>
            <a:spLocks noGrp="1"/>
          </p:cNvSpPr>
          <p:nvPr>
            <p:ph idx="1"/>
          </p:nvPr>
        </p:nvSpPr>
        <p:spPr/>
        <p:txBody>
          <a:bodyPr/>
          <a:lstStyle/>
          <a:p>
            <a:r>
              <a:rPr lang="en-US" sz="2000" dirty="0"/>
              <a:t>The design of the house was proposed by Charles and Ray as part of the famous Case Study House program for John Entenza's </a:t>
            </a:r>
            <a:r>
              <a:rPr lang="en-US" sz="2000" i="1" dirty="0"/>
              <a:t>Arts &amp; Architecture</a:t>
            </a:r>
            <a:r>
              <a:rPr lang="en-US" sz="2000" dirty="0"/>
              <a:t> magazine. </a:t>
            </a:r>
            <a:endParaRPr lang="en-US" sz="2000" dirty="0" smtClean="0"/>
          </a:p>
          <a:p>
            <a:endParaRPr lang="en-US" sz="2000" dirty="0"/>
          </a:p>
          <a:p>
            <a:r>
              <a:rPr lang="en-US" sz="2000" dirty="0" smtClean="0"/>
              <a:t>The </a:t>
            </a:r>
            <a:r>
              <a:rPr lang="en-US" sz="2000" dirty="0"/>
              <a:t>idea of a Case Study house was to hypothesize a modern household, elaborate its functional requirements, have an esteemed architect develop a design that met those requirements using modern materials and construction processes, and then to actually build the home. </a:t>
            </a:r>
            <a:endParaRPr lang="en-US" sz="2000" dirty="0" smtClean="0"/>
          </a:p>
          <a:p>
            <a:endParaRPr lang="en-US" sz="2000" dirty="0"/>
          </a:p>
        </p:txBody>
      </p:sp>
    </p:spTree>
    <p:extLst>
      <p:ext uri="{BB962C8B-B14F-4D97-AF65-F5344CB8AC3E}">
        <p14:creationId xmlns:p14="http://schemas.microsoft.com/office/powerpoint/2010/main" val="439202581"/>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pPr algn="ctr"/>
            <a:r>
              <a:rPr lang="en-US" sz="2800" dirty="0" smtClean="0"/>
              <a:t>Eames House, 1949</a:t>
            </a:r>
            <a:br>
              <a:rPr lang="en-US" sz="2800" dirty="0" smtClean="0"/>
            </a:br>
            <a:endParaRPr lang="en-US" sz="2800" dirty="0"/>
          </a:p>
        </p:txBody>
      </p:sp>
      <p:sp>
        <p:nvSpPr>
          <p:cNvPr id="3" name="Content Placeholder 2"/>
          <p:cNvSpPr>
            <a:spLocks noGrp="1"/>
          </p:cNvSpPr>
          <p:nvPr>
            <p:ph idx="1"/>
          </p:nvPr>
        </p:nvSpPr>
        <p:spPr/>
        <p:txBody>
          <a:bodyPr/>
          <a:lstStyle/>
          <a:p>
            <a:r>
              <a:rPr lang="en-US" sz="2000" dirty="0"/>
              <a:t>The houses were documented before, during and after construction for publication in </a:t>
            </a:r>
            <a:r>
              <a:rPr lang="en-US" sz="2000" i="1" dirty="0"/>
              <a:t>Arts &amp; Architecture</a:t>
            </a:r>
            <a:r>
              <a:rPr lang="en-US" sz="2000" dirty="0"/>
              <a:t>. </a:t>
            </a:r>
            <a:endParaRPr lang="en-US" sz="2000" dirty="0" smtClean="0"/>
          </a:p>
          <a:p>
            <a:endParaRPr lang="en-US" sz="2000" dirty="0"/>
          </a:p>
          <a:p>
            <a:r>
              <a:rPr lang="en-US" sz="2000" dirty="0" smtClean="0"/>
              <a:t>The </a:t>
            </a:r>
            <a:r>
              <a:rPr lang="en-US" sz="2000" dirty="0"/>
              <a:t>Eames' proposal reflected their own household and their own needs; a young married couple wanting a place to live, work and entertain in one undemanding setting in harmony with the site.</a:t>
            </a:r>
          </a:p>
        </p:txBody>
      </p:sp>
    </p:spTree>
    <p:extLst>
      <p:ext uri="{BB962C8B-B14F-4D97-AF65-F5344CB8AC3E}">
        <p14:creationId xmlns:p14="http://schemas.microsoft.com/office/powerpoint/2010/main" val="2260547410"/>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5"/>
          <p:cNvSpPr>
            <a:spLocks noGrp="1" noChangeArrowheads="1"/>
          </p:cNvSpPr>
          <p:nvPr>
            <p:ph type="title"/>
          </p:nvPr>
        </p:nvSpPr>
        <p:spPr/>
        <p:txBody>
          <a:bodyPr/>
          <a:lstStyle/>
          <a:p>
            <a:endParaRPr lang="en-US" smtClean="0"/>
          </a:p>
        </p:txBody>
      </p:sp>
      <p:pic>
        <p:nvPicPr>
          <p:cNvPr id="103427" name="Picture 4" descr="vc9622"/>
          <p:cNvPicPr>
            <a:picLocks noGrp="1" noChangeAspect="1" noChangeArrowheads="1"/>
          </p:cNvPicPr>
          <p:nvPr>
            <p:ph idx="1"/>
          </p:nvPr>
        </p:nvPicPr>
        <p:blipFill>
          <a:blip r:embed="rId2" cstate="print"/>
          <a:srcRect/>
          <a:stretch>
            <a:fillRect/>
          </a:stretch>
        </p:blipFill>
        <p:spPr>
          <a:xfrm>
            <a:off x="0" y="0"/>
            <a:ext cx="5159375" cy="4038600"/>
          </a:xfrm>
          <a:noFill/>
        </p:spPr>
      </p:pic>
      <p:sp>
        <p:nvSpPr>
          <p:cNvPr id="103428" name="Text Box 7"/>
          <p:cNvSpPr txBox="1">
            <a:spLocks noChangeArrowheads="1"/>
          </p:cNvSpPr>
          <p:nvPr/>
        </p:nvSpPr>
        <p:spPr bwMode="auto">
          <a:xfrm>
            <a:off x="0" y="4191000"/>
            <a:ext cx="4267200" cy="1549142"/>
          </a:xfrm>
          <a:prstGeom prst="rect">
            <a:avLst/>
          </a:prstGeom>
          <a:noFill/>
          <a:ln w="9525">
            <a:noFill/>
            <a:miter lim="800000"/>
            <a:headEnd/>
            <a:tailEnd/>
          </a:ln>
        </p:spPr>
        <p:txBody>
          <a:bodyPr>
            <a:spAutoFit/>
          </a:bodyPr>
          <a:lstStyle/>
          <a:p>
            <a:pPr>
              <a:lnSpc>
                <a:spcPct val="80000"/>
              </a:lnSpc>
              <a:spcBef>
                <a:spcPct val="50000"/>
              </a:spcBef>
            </a:pPr>
            <a:r>
              <a:rPr lang="en-US" sz="2000" dirty="0"/>
              <a:t>Use of industrial </a:t>
            </a:r>
            <a:r>
              <a:rPr lang="en-US" sz="2000" dirty="0" smtClean="0"/>
              <a:t>materials, such </a:t>
            </a:r>
          </a:p>
          <a:p>
            <a:pPr>
              <a:lnSpc>
                <a:spcPct val="80000"/>
              </a:lnSpc>
              <a:spcBef>
                <a:spcPct val="50000"/>
              </a:spcBef>
            </a:pPr>
            <a:r>
              <a:rPr lang="en-US" sz="2000" dirty="0" smtClean="0"/>
              <a:t>as steel bar joists, and large </a:t>
            </a:r>
          </a:p>
          <a:p>
            <a:pPr>
              <a:lnSpc>
                <a:spcPct val="80000"/>
              </a:lnSpc>
              <a:spcBef>
                <a:spcPct val="50000"/>
              </a:spcBef>
            </a:pPr>
            <a:r>
              <a:rPr lang="en-US" sz="2000" dirty="0" smtClean="0"/>
              <a:t>panels of glass, in </a:t>
            </a:r>
            <a:r>
              <a:rPr lang="en-US" sz="2000" dirty="0"/>
              <a:t>the </a:t>
            </a:r>
          </a:p>
          <a:p>
            <a:pPr>
              <a:lnSpc>
                <a:spcPct val="80000"/>
              </a:lnSpc>
              <a:spcBef>
                <a:spcPct val="50000"/>
              </a:spcBef>
            </a:pPr>
            <a:r>
              <a:rPr lang="en-US" sz="2000" dirty="0" smtClean="0"/>
              <a:t>design </a:t>
            </a:r>
            <a:r>
              <a:rPr lang="en-US" sz="2000" dirty="0"/>
              <a:t>of </a:t>
            </a:r>
            <a:r>
              <a:rPr lang="en-US" sz="2000" dirty="0" smtClean="0"/>
              <a:t>the house. </a:t>
            </a:r>
            <a:endParaRPr lang="en-US" sz="2000" dirty="0"/>
          </a:p>
        </p:txBody>
      </p:sp>
      <p:pic>
        <p:nvPicPr>
          <p:cNvPr id="103429" name="Picture 7" descr="26"/>
          <p:cNvPicPr>
            <a:picLocks noChangeAspect="1" noChangeArrowheads="1"/>
          </p:cNvPicPr>
          <p:nvPr/>
        </p:nvPicPr>
        <p:blipFill>
          <a:blip r:embed="rId3" cstate="print"/>
          <a:srcRect/>
          <a:stretch>
            <a:fillRect/>
          </a:stretch>
        </p:blipFill>
        <p:spPr bwMode="auto">
          <a:xfrm>
            <a:off x="3962400" y="0"/>
            <a:ext cx="5181600" cy="6921500"/>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8"/>
          <p:cNvSpPr>
            <a:spLocks noGrp="1" noChangeArrowheads="1"/>
          </p:cNvSpPr>
          <p:nvPr>
            <p:ph type="title"/>
          </p:nvPr>
        </p:nvSpPr>
        <p:spPr/>
        <p:txBody>
          <a:bodyPr/>
          <a:lstStyle/>
          <a:p>
            <a:endParaRPr lang="en-US" smtClean="0"/>
          </a:p>
        </p:txBody>
      </p:sp>
      <p:pic>
        <p:nvPicPr>
          <p:cNvPr id="104451" name="Picture 4" descr="vc9647"/>
          <p:cNvPicPr>
            <a:picLocks noGrp="1" noChangeAspect="1" noChangeArrowheads="1"/>
          </p:cNvPicPr>
          <p:nvPr>
            <p:ph sz="half" idx="1"/>
          </p:nvPr>
        </p:nvPicPr>
        <p:blipFill>
          <a:blip r:embed="rId2" cstate="print"/>
          <a:srcRect/>
          <a:stretch>
            <a:fillRect/>
          </a:stretch>
        </p:blipFill>
        <p:spPr>
          <a:xfrm>
            <a:off x="152400" y="152400"/>
            <a:ext cx="4495800" cy="3506788"/>
          </a:xfrm>
          <a:noFill/>
        </p:spPr>
      </p:pic>
      <p:pic>
        <p:nvPicPr>
          <p:cNvPr id="104453" name="Picture 7" descr="vc9641"/>
          <p:cNvPicPr>
            <a:picLocks noGrp="1" noChangeAspect="1" noChangeArrowheads="1"/>
          </p:cNvPicPr>
          <p:nvPr>
            <p:ph sz="half" idx="2"/>
          </p:nvPr>
        </p:nvPicPr>
        <p:blipFill>
          <a:blip r:embed="rId3" cstate="print"/>
          <a:srcRect/>
          <a:stretch>
            <a:fillRect/>
          </a:stretch>
        </p:blipFill>
        <p:spPr>
          <a:xfrm>
            <a:off x="5867400" y="152400"/>
            <a:ext cx="3124200" cy="4016375"/>
          </a:xfrm>
          <a:noFill/>
        </p:spPr>
      </p:pic>
      <p:pic>
        <p:nvPicPr>
          <p:cNvPr id="104452" name="Picture 8" descr="vc9632"/>
          <p:cNvPicPr>
            <a:picLocks noChangeAspect="1" noChangeArrowheads="1"/>
          </p:cNvPicPr>
          <p:nvPr/>
        </p:nvPicPr>
        <p:blipFill>
          <a:blip r:embed="rId4" cstate="print"/>
          <a:srcRect/>
          <a:stretch>
            <a:fillRect/>
          </a:stretch>
        </p:blipFill>
        <p:spPr bwMode="auto">
          <a:xfrm>
            <a:off x="4568825" y="3886200"/>
            <a:ext cx="2670175" cy="2895600"/>
          </a:xfrm>
          <a:prstGeom prst="rect">
            <a:avLst/>
          </a:prstGeom>
          <a:noFill/>
          <a:ln w="9525">
            <a:noFill/>
            <a:miter lim="800000"/>
            <a:headEnd/>
            <a:tailEnd/>
          </a:ln>
        </p:spPr>
      </p:pic>
      <p:pic>
        <p:nvPicPr>
          <p:cNvPr id="104454" name="Picture 4" descr="vc9616"/>
          <p:cNvPicPr>
            <a:picLocks noChangeAspect="1" noChangeArrowheads="1"/>
          </p:cNvPicPr>
          <p:nvPr/>
        </p:nvPicPr>
        <p:blipFill>
          <a:blip r:embed="rId5" cstate="print"/>
          <a:srcRect/>
          <a:stretch>
            <a:fillRect/>
          </a:stretch>
        </p:blipFill>
        <p:spPr bwMode="auto">
          <a:xfrm>
            <a:off x="230188" y="3587750"/>
            <a:ext cx="3122612" cy="3117850"/>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2"/>
          <p:cNvSpPr>
            <a:spLocks noGrp="1" noChangeArrowheads="1"/>
          </p:cNvSpPr>
          <p:nvPr>
            <p:ph type="title"/>
          </p:nvPr>
        </p:nvSpPr>
        <p:spPr/>
        <p:txBody>
          <a:bodyPr/>
          <a:lstStyle/>
          <a:p>
            <a:endParaRPr lang="en-US" smtClean="0"/>
          </a:p>
        </p:txBody>
      </p:sp>
      <p:pic>
        <p:nvPicPr>
          <p:cNvPr id="105475" name="Picture 4" descr="vc9619"/>
          <p:cNvPicPr>
            <a:picLocks noGrp="1" noChangeAspect="1" noChangeArrowheads="1"/>
          </p:cNvPicPr>
          <p:nvPr>
            <p:ph sz="half" idx="1"/>
          </p:nvPr>
        </p:nvPicPr>
        <p:blipFill>
          <a:blip r:embed="rId2" cstate="print"/>
          <a:srcRect/>
          <a:stretch>
            <a:fillRect/>
          </a:stretch>
        </p:blipFill>
        <p:spPr>
          <a:xfrm>
            <a:off x="152400" y="152400"/>
            <a:ext cx="4991100" cy="6324600"/>
          </a:xfrm>
          <a:noFill/>
        </p:spPr>
      </p:pic>
      <p:pic>
        <p:nvPicPr>
          <p:cNvPr id="105476" name="Picture 7" descr="vca12"/>
          <p:cNvPicPr>
            <a:picLocks noGrp="1" noChangeAspect="1" noChangeArrowheads="1"/>
          </p:cNvPicPr>
          <p:nvPr>
            <p:ph sz="quarter" idx="2"/>
          </p:nvPr>
        </p:nvPicPr>
        <p:blipFill>
          <a:blip r:embed="rId3" cstate="print"/>
          <a:srcRect/>
          <a:stretch>
            <a:fillRect/>
          </a:stretch>
        </p:blipFill>
        <p:spPr>
          <a:xfrm>
            <a:off x="5181600" y="152400"/>
            <a:ext cx="3733800" cy="3109913"/>
          </a:xfrm>
          <a:noFill/>
        </p:spPr>
      </p:pic>
      <p:pic>
        <p:nvPicPr>
          <p:cNvPr id="105477" name="Picture 11" descr="vc9678"/>
          <p:cNvPicPr>
            <a:picLocks noGrp="1" noChangeAspect="1" noChangeArrowheads="1"/>
          </p:cNvPicPr>
          <p:nvPr>
            <p:ph sz="quarter" idx="3"/>
          </p:nvPr>
        </p:nvPicPr>
        <p:blipFill>
          <a:blip r:embed="rId4" cstate="print"/>
          <a:srcRect/>
          <a:stretch>
            <a:fillRect/>
          </a:stretch>
        </p:blipFill>
        <p:spPr>
          <a:xfrm>
            <a:off x="5257800" y="3352800"/>
            <a:ext cx="3657600" cy="2789238"/>
          </a:xfrm>
          <a:noFill/>
        </p:spPr>
      </p:pic>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Eames Lounge Chair</a:t>
            </a:r>
            <a:endParaRPr lang="en-US" dirty="0"/>
          </a:p>
        </p:txBody>
      </p:sp>
      <p:sp>
        <p:nvSpPr>
          <p:cNvPr id="7" name="Content Placeholder 6"/>
          <p:cNvSpPr>
            <a:spLocks noGrp="1"/>
          </p:cNvSpPr>
          <p:nvPr>
            <p:ph idx="1"/>
          </p:nvPr>
        </p:nvSpPr>
        <p:spPr/>
        <p:txBody>
          <a:bodyPr/>
          <a:lstStyle/>
          <a:p>
            <a:r>
              <a:rPr lang="en-US" dirty="0" smtClean="0"/>
              <a:t>Short </a:t>
            </a:r>
            <a:r>
              <a:rPr lang="en-US" sz="1400" dirty="0" smtClean="0"/>
              <a:t>(4 minutes long) </a:t>
            </a:r>
            <a:r>
              <a:rPr lang="en-US" dirty="0" smtClean="0"/>
              <a:t>video showing the care, quality of material and process, and well thought out design character of the famous Eames Lounge Chair, designed in 1956. </a:t>
            </a:r>
          </a:p>
          <a:p>
            <a:endParaRPr lang="en-US" dirty="0" smtClean="0"/>
          </a:p>
          <a:p>
            <a:r>
              <a:rPr lang="en-US" dirty="0" smtClean="0">
                <a:hlinkClick r:id="rId2"/>
              </a:rPr>
              <a:t>The Eames Lounge Chair</a:t>
            </a:r>
            <a:r>
              <a:rPr lang="en-US" dirty="0" smtClean="0"/>
              <a:t> </a:t>
            </a:r>
            <a:r>
              <a:rPr lang="en-US" sz="1400" dirty="0" smtClean="0"/>
              <a:t>(a 4 minute video)</a:t>
            </a:r>
            <a:endParaRPr lang="en-US" sz="1400" dirty="0"/>
          </a:p>
        </p:txBody>
      </p:sp>
    </p:spTree>
    <p:extLst>
      <p:ext uri="{BB962C8B-B14F-4D97-AF65-F5344CB8AC3E}">
        <p14:creationId xmlns:p14="http://schemas.microsoft.com/office/powerpoint/2010/main" val="2053552528"/>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1" descr="chairs2"/>
          <p:cNvPicPr>
            <a:picLocks noGrp="1" noChangeAspect="1" noChangeArrowheads="1"/>
          </p:cNvPicPr>
          <p:nvPr>
            <p:ph sz="half" idx="1"/>
          </p:nvPr>
        </p:nvPicPr>
        <p:blipFill>
          <a:blip r:embed="rId2" cstate="print"/>
          <a:srcRect t="7729" b="7729"/>
          <a:stretch>
            <a:fillRect/>
          </a:stretch>
        </p:blipFill>
        <p:spPr>
          <a:noFill/>
        </p:spPr>
      </p:pic>
      <p:pic>
        <p:nvPicPr>
          <p:cNvPr id="106499" name="Picture 7" descr="sc106_1973_eames_chaise"/>
          <p:cNvPicPr>
            <a:picLocks noGrp="1" noChangeAspect="1" noChangeArrowheads="1"/>
          </p:cNvPicPr>
          <p:nvPr>
            <p:ph sz="quarter" idx="2"/>
          </p:nvPr>
        </p:nvPicPr>
        <p:blipFill>
          <a:blip r:embed="rId3" cstate="print"/>
          <a:srcRect/>
          <a:stretch>
            <a:fillRect/>
          </a:stretch>
        </p:blipFill>
        <p:spPr>
          <a:xfrm>
            <a:off x="76200" y="128588"/>
            <a:ext cx="3657600" cy="2527300"/>
          </a:xfrm>
          <a:noFill/>
        </p:spPr>
      </p:pic>
      <p:pic>
        <p:nvPicPr>
          <p:cNvPr id="106500" name="Picture 13" descr="vitra_lounge_ottoman"/>
          <p:cNvPicPr>
            <a:picLocks noGrp="1" noChangeAspect="1" noChangeArrowheads="1"/>
          </p:cNvPicPr>
          <p:nvPr>
            <p:ph sz="quarter" idx="3"/>
          </p:nvPr>
        </p:nvPicPr>
        <p:blipFill>
          <a:blip r:embed="rId4" cstate="print"/>
          <a:srcRect/>
          <a:stretch>
            <a:fillRect/>
          </a:stretch>
        </p:blipFill>
        <p:spPr>
          <a:xfrm>
            <a:off x="76200" y="2743200"/>
            <a:ext cx="3657600" cy="3300413"/>
          </a:xfrm>
          <a:noFill/>
        </p:spPr>
      </p:pic>
      <p:pic>
        <p:nvPicPr>
          <p:cNvPr id="106501" name="Picture 15" descr="vc9671"/>
          <p:cNvPicPr>
            <a:picLocks noChangeAspect="1" noChangeArrowheads="1"/>
          </p:cNvPicPr>
          <p:nvPr/>
        </p:nvPicPr>
        <p:blipFill>
          <a:blip r:embed="rId5" cstate="print"/>
          <a:srcRect/>
          <a:stretch>
            <a:fillRect/>
          </a:stretch>
        </p:blipFill>
        <p:spPr bwMode="auto">
          <a:xfrm>
            <a:off x="3843338" y="152400"/>
            <a:ext cx="2252662" cy="2895600"/>
          </a:xfrm>
          <a:prstGeom prst="rect">
            <a:avLst/>
          </a:prstGeom>
          <a:noFill/>
          <a:ln w="9525">
            <a:noFill/>
            <a:miter lim="800000"/>
            <a:headEnd/>
            <a:tailEnd/>
          </a:ln>
        </p:spPr>
      </p:pic>
      <p:pic>
        <p:nvPicPr>
          <p:cNvPr id="106502" name="Picture 12" descr="vc9684"/>
          <p:cNvPicPr>
            <a:picLocks noChangeAspect="1" noChangeArrowheads="1"/>
          </p:cNvPicPr>
          <p:nvPr/>
        </p:nvPicPr>
        <p:blipFill>
          <a:blip r:embed="rId6" cstate="print"/>
          <a:srcRect/>
          <a:stretch>
            <a:fillRect/>
          </a:stretch>
        </p:blipFill>
        <p:spPr bwMode="auto">
          <a:xfrm>
            <a:off x="6172200" y="1447800"/>
            <a:ext cx="2844800" cy="1600200"/>
          </a:xfrm>
          <a:prstGeom prst="rect">
            <a:avLst/>
          </a:prstGeom>
          <a:noFill/>
          <a:ln w="9525">
            <a:noFill/>
            <a:miter lim="800000"/>
            <a:headEnd/>
            <a:tailEnd/>
          </a:ln>
        </p:spPr>
      </p:pic>
      <p:pic>
        <p:nvPicPr>
          <p:cNvPr id="106503" name="Picture 4" descr="vcb19"/>
          <p:cNvPicPr>
            <a:picLocks noChangeAspect="1" noChangeArrowheads="1"/>
          </p:cNvPicPr>
          <p:nvPr/>
        </p:nvPicPr>
        <p:blipFill>
          <a:blip r:embed="rId7" cstate="print"/>
          <a:srcRect/>
          <a:stretch>
            <a:fillRect/>
          </a:stretch>
        </p:blipFill>
        <p:spPr bwMode="auto">
          <a:xfrm>
            <a:off x="6172200" y="3135313"/>
            <a:ext cx="2816225" cy="29606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Charles and Ray Eames</a:t>
            </a:r>
            <a:endParaRPr lang="en-US" dirty="0"/>
          </a:p>
        </p:txBody>
      </p:sp>
      <p:sp>
        <p:nvSpPr>
          <p:cNvPr id="7" name="Content Placeholder 6"/>
          <p:cNvSpPr>
            <a:spLocks noGrp="1"/>
          </p:cNvSpPr>
          <p:nvPr>
            <p:ph idx="1"/>
          </p:nvPr>
        </p:nvSpPr>
        <p:spPr/>
        <p:txBody>
          <a:bodyPr/>
          <a:lstStyle/>
          <a:p>
            <a:r>
              <a:rPr lang="en-US" dirty="0"/>
              <a:t>Charles and Ray Eames are among the most important American designers of this century. </a:t>
            </a:r>
            <a:endParaRPr lang="en-US" dirty="0" smtClean="0"/>
          </a:p>
          <a:p>
            <a:endParaRPr lang="en-US" dirty="0" smtClean="0"/>
          </a:p>
          <a:p>
            <a:r>
              <a:rPr lang="en-US" dirty="0" smtClean="0"/>
              <a:t>They </a:t>
            </a:r>
            <a:r>
              <a:rPr lang="en-US" dirty="0"/>
              <a:t>are best known for their groundbreaking contributions to architecture, furniture design (e.g., the Eames Chair), industrial design and manufacturing, and the photographic arts.</a:t>
            </a:r>
          </a:p>
        </p:txBody>
      </p:sp>
    </p:spTree>
    <p:extLst>
      <p:ext uri="{BB962C8B-B14F-4D97-AF65-F5344CB8AC3E}">
        <p14:creationId xmlns:p14="http://schemas.microsoft.com/office/powerpoint/2010/main" val="276188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smtClean="0"/>
              <a:t/>
            </a:r>
            <a:br>
              <a:rPr lang="en-US" sz="1600" dirty="0" smtClean="0"/>
            </a:br>
            <a:r>
              <a:rPr lang="en-US" sz="1600" dirty="0" smtClean="0"/>
              <a:t>1. Pablo </a:t>
            </a:r>
            <a:r>
              <a:rPr lang="en-US" sz="1600" dirty="0" err="1"/>
              <a:t>Picassso</a:t>
            </a:r>
            <a:r>
              <a:rPr lang="en-US" sz="1600" dirty="0"/>
              <a:t>, “ </a:t>
            </a:r>
            <a:r>
              <a:rPr lang="en-US" sz="1600" i="1" dirty="0"/>
              <a:t>Portrait of Daniel-Henry </a:t>
            </a:r>
            <a:r>
              <a:rPr lang="en-US" sz="1600" i="1" dirty="0" err="1"/>
              <a:t>Kahweiler</a:t>
            </a:r>
            <a:r>
              <a:rPr lang="en-US" sz="1600" i="1" dirty="0"/>
              <a:t>”</a:t>
            </a:r>
            <a:r>
              <a:rPr lang="en-US" sz="1600" dirty="0"/>
              <a:t> , 1910</a:t>
            </a:r>
            <a:br>
              <a:rPr lang="en-US" sz="1600" dirty="0"/>
            </a:br>
            <a:r>
              <a:rPr lang="en-US" sz="1600" dirty="0"/>
              <a:t/>
            </a:r>
            <a:br>
              <a:rPr lang="en-US" sz="1600" dirty="0"/>
            </a:br>
            <a:r>
              <a:rPr lang="en-US" sz="1600" dirty="0"/>
              <a:t>2.  Pablo Picasso, “Les Demoiselles </a:t>
            </a:r>
            <a:r>
              <a:rPr lang="en-US" sz="1600" dirty="0" err="1"/>
              <a:t>D'Avignon</a:t>
            </a:r>
            <a:r>
              <a:rPr lang="en-US" sz="1600" dirty="0"/>
              <a:t>” , 1907</a:t>
            </a:r>
            <a:br>
              <a:rPr lang="en-US" sz="1600" dirty="0"/>
            </a:br>
            <a:endParaRPr lang="en-US" sz="1600" dirty="0"/>
          </a:p>
        </p:txBody>
      </p:sp>
      <p:sp>
        <p:nvSpPr>
          <p:cNvPr id="3" name="Text Placeholder 2"/>
          <p:cNvSpPr>
            <a:spLocks noGrp="1"/>
          </p:cNvSpPr>
          <p:nvPr>
            <p:ph type="body" idx="1"/>
          </p:nvPr>
        </p:nvSpPr>
        <p:spPr/>
        <p:txBody>
          <a:bodyPr/>
          <a:lstStyle/>
          <a:p>
            <a:endParaRPr lang="en-US"/>
          </a:p>
        </p:txBody>
      </p:sp>
      <p:pic>
        <p:nvPicPr>
          <p:cNvPr id="15362" name="Picture 5" descr="Daniel-Henry Kahnweiler"/>
          <p:cNvPicPr>
            <a:picLocks noGrp="1" noChangeAspect="1" noChangeArrowheads="1"/>
          </p:cNvPicPr>
          <p:nvPr>
            <p:ph sz="half" idx="2"/>
          </p:nvPr>
        </p:nvPicPr>
        <p:blipFill>
          <a:blip r:embed="rId2" cstate="print"/>
          <a:srcRect t="14107" b="14107"/>
          <a:stretch>
            <a:fillRect/>
          </a:stretch>
        </p:blipFill>
        <p:spPr>
          <a:noFill/>
        </p:spPr>
      </p:pic>
      <p:sp>
        <p:nvSpPr>
          <p:cNvPr id="4" name="Text Placeholder 3"/>
          <p:cNvSpPr>
            <a:spLocks noGrp="1"/>
          </p:cNvSpPr>
          <p:nvPr>
            <p:ph type="body" sz="quarter" idx="3"/>
          </p:nvPr>
        </p:nvSpPr>
        <p:spPr/>
        <p:txBody>
          <a:bodyPr/>
          <a:lstStyle/>
          <a:p>
            <a:endParaRPr lang="en-US"/>
          </a:p>
        </p:txBody>
      </p:sp>
      <p:pic>
        <p:nvPicPr>
          <p:cNvPr id="15363" name="Picture 9" descr="Painting: Pablo Picasso. Les Demoiselles d’Avignon. 1907."/>
          <p:cNvPicPr>
            <a:picLocks noGrp="1" noChangeAspect="1" noChangeArrowheads="1"/>
          </p:cNvPicPr>
          <p:nvPr>
            <p:ph sz="quarter" idx="4"/>
          </p:nvPr>
        </p:nvPicPr>
        <p:blipFill>
          <a:blip r:embed="rId3" cstate="print"/>
          <a:srcRect t="2635" b="2635"/>
          <a:stretch>
            <a:fillRect/>
          </a:stretch>
        </p:blipFill>
        <p:spPr>
          <a:noFill/>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Charles Eames</a:t>
            </a:r>
            <a:endParaRPr lang="en-US" dirty="0"/>
          </a:p>
        </p:txBody>
      </p:sp>
      <p:sp>
        <p:nvSpPr>
          <p:cNvPr id="3" name="Content Placeholder 2"/>
          <p:cNvSpPr>
            <a:spLocks noGrp="1"/>
          </p:cNvSpPr>
          <p:nvPr>
            <p:ph idx="1"/>
          </p:nvPr>
        </p:nvSpPr>
        <p:spPr/>
        <p:txBody>
          <a:bodyPr>
            <a:normAutofit lnSpcReduction="10000"/>
          </a:bodyPr>
          <a:lstStyle/>
          <a:p>
            <a:r>
              <a:rPr lang="en-US" sz="2000" dirty="0"/>
              <a:t>Charles Eames was born in 1907 in St. Louis, Missouri. </a:t>
            </a:r>
            <a:endParaRPr lang="en-US" sz="2000" dirty="0" smtClean="0"/>
          </a:p>
          <a:p>
            <a:r>
              <a:rPr lang="en-US" sz="2000" dirty="0" smtClean="0"/>
              <a:t>He </a:t>
            </a:r>
            <a:r>
              <a:rPr lang="en-US" sz="2000" dirty="0"/>
              <a:t>attended school there and developed an interest in engineering and architecture. After attending Washington University on scholarship for two years and being thrown out for his advocacy of Frank Lloyd Wright, he began working in an architectural office. </a:t>
            </a:r>
            <a:endParaRPr lang="en-US" sz="2000" dirty="0" smtClean="0"/>
          </a:p>
          <a:p>
            <a:endParaRPr lang="en-US" sz="2000" dirty="0" smtClean="0"/>
          </a:p>
          <a:p>
            <a:r>
              <a:rPr lang="en-US" sz="2000" dirty="0" smtClean="0"/>
              <a:t>In </a:t>
            </a:r>
            <a:r>
              <a:rPr lang="en-US" sz="2000" dirty="0"/>
              <a:t>1929, he married his first wife, Catherine </a:t>
            </a:r>
            <a:r>
              <a:rPr lang="en-US" sz="2000" dirty="0" err="1"/>
              <a:t>Woermann</a:t>
            </a:r>
            <a:r>
              <a:rPr lang="en-US" sz="2000" dirty="0"/>
              <a:t> (they divorced in 1941), and a year later Charles’ only child, daughter Lucia was born. </a:t>
            </a:r>
            <a:endParaRPr lang="en-US" sz="2000" dirty="0" smtClean="0"/>
          </a:p>
          <a:p>
            <a:endParaRPr lang="en-US" sz="2000" dirty="0" smtClean="0"/>
          </a:p>
          <a:p>
            <a:r>
              <a:rPr lang="en-US" sz="2000" dirty="0" smtClean="0"/>
              <a:t>In </a:t>
            </a:r>
            <a:r>
              <a:rPr lang="en-US" sz="2000" dirty="0"/>
              <a:t>1930, Charles started his own architectural office. He began extending his design ideas beyond architecture and received a fellowship to </a:t>
            </a:r>
            <a:r>
              <a:rPr lang="en-US" sz="2000" dirty="0" err="1"/>
              <a:t>Cranbrook</a:t>
            </a:r>
            <a:r>
              <a:rPr lang="en-US" sz="2000" dirty="0"/>
              <a:t> Academy of Art in Michigan, where he eventually became head of the design department.</a:t>
            </a:r>
          </a:p>
        </p:txBody>
      </p:sp>
    </p:spTree>
    <p:extLst>
      <p:ext uri="{BB962C8B-B14F-4D97-AF65-F5344CB8AC3E}">
        <p14:creationId xmlns:p14="http://schemas.microsoft.com/office/powerpoint/2010/main" val="17712357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Ray Kaiser Eames</a:t>
            </a:r>
            <a:endParaRPr lang="en-US" dirty="0"/>
          </a:p>
        </p:txBody>
      </p:sp>
      <p:sp>
        <p:nvSpPr>
          <p:cNvPr id="3" name="Content Placeholder 2"/>
          <p:cNvSpPr>
            <a:spLocks noGrp="1"/>
          </p:cNvSpPr>
          <p:nvPr>
            <p:ph idx="1"/>
          </p:nvPr>
        </p:nvSpPr>
        <p:spPr/>
        <p:txBody>
          <a:bodyPr>
            <a:normAutofit/>
          </a:bodyPr>
          <a:lstStyle/>
          <a:p>
            <a:r>
              <a:rPr lang="en-US" sz="2000" dirty="0"/>
              <a:t>Ray Kaiser Eames was born in Sacramento, California in </a:t>
            </a:r>
            <a:r>
              <a:rPr lang="en-US" sz="2000" dirty="0" smtClean="0"/>
              <a:t>1925.</a:t>
            </a:r>
          </a:p>
          <a:p>
            <a:pPr marL="0" indent="0">
              <a:buNone/>
            </a:pPr>
            <a:r>
              <a:rPr lang="en-US" sz="2000" dirty="0" smtClean="0"/>
              <a:t> </a:t>
            </a:r>
          </a:p>
          <a:p>
            <a:r>
              <a:rPr lang="en-US" sz="2000" dirty="0" smtClean="0"/>
              <a:t>She </a:t>
            </a:r>
            <a:r>
              <a:rPr lang="en-US" sz="2000" dirty="0"/>
              <a:t>studied painting with Hans Hofmann in New York before moving on to </a:t>
            </a:r>
            <a:r>
              <a:rPr lang="en-US" sz="2000" dirty="0" err="1"/>
              <a:t>Cranbrook</a:t>
            </a:r>
            <a:r>
              <a:rPr lang="en-US" sz="2000" dirty="0"/>
              <a:t> Academy where she met and assisted Charles and </a:t>
            </a:r>
            <a:r>
              <a:rPr lang="en-US" sz="2000" dirty="0" err="1"/>
              <a:t>Eero</a:t>
            </a:r>
            <a:r>
              <a:rPr lang="en-US" sz="2000" dirty="0"/>
              <a:t> Saarinen in preparing designs for the Museum of Modern Art’s “Organic Furniture Competition.” </a:t>
            </a:r>
            <a:endParaRPr lang="en-US" sz="2000" dirty="0" smtClean="0"/>
          </a:p>
          <a:p>
            <a:r>
              <a:rPr lang="en-US" sz="2000" dirty="0" smtClean="0"/>
              <a:t>Charles </a:t>
            </a:r>
            <a:r>
              <a:rPr lang="en-US" sz="2000" dirty="0"/>
              <a:t>and Eero’s designs, created by molding plywood into complex curves, won them the two first prizes</a:t>
            </a:r>
            <a:r>
              <a:rPr lang="en-US" sz="2000" dirty="0" smtClean="0"/>
              <a:t>.</a:t>
            </a:r>
          </a:p>
          <a:p>
            <a:endParaRPr lang="en-US" sz="2000" dirty="0" smtClean="0"/>
          </a:p>
          <a:p>
            <a:r>
              <a:rPr lang="en-US" sz="2000" dirty="0"/>
              <a:t>Charles and Ray married in 1941 and moved to California where they continued their furniture design work with molding plywood. During the war they were commissioned by the Navy to produce molded plywood splints, stretchers and experimental glider shells. </a:t>
            </a:r>
          </a:p>
        </p:txBody>
      </p:sp>
    </p:spTree>
    <p:extLst>
      <p:ext uri="{BB962C8B-B14F-4D97-AF65-F5344CB8AC3E}">
        <p14:creationId xmlns:p14="http://schemas.microsoft.com/office/powerpoint/2010/main" val="22940068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Charles and Ray Eames</a:t>
            </a:r>
            <a:endParaRPr lang="en-US" dirty="0"/>
          </a:p>
        </p:txBody>
      </p:sp>
      <p:sp>
        <p:nvSpPr>
          <p:cNvPr id="3" name="Content Placeholder 2"/>
          <p:cNvSpPr>
            <a:spLocks noGrp="1"/>
          </p:cNvSpPr>
          <p:nvPr>
            <p:ph idx="1"/>
          </p:nvPr>
        </p:nvSpPr>
        <p:spPr/>
        <p:txBody>
          <a:bodyPr>
            <a:normAutofit lnSpcReduction="10000"/>
          </a:bodyPr>
          <a:lstStyle/>
          <a:p>
            <a:r>
              <a:rPr lang="en-US" sz="1800" dirty="0"/>
              <a:t>In 1946, </a:t>
            </a:r>
            <a:r>
              <a:rPr lang="en-US" sz="1800" dirty="0" smtClean="0"/>
              <a:t>the furniture company Evans </a:t>
            </a:r>
            <a:r>
              <a:rPr lang="en-US" sz="1800" dirty="0"/>
              <a:t>Products began producing the </a:t>
            </a:r>
            <a:r>
              <a:rPr lang="en-US" sz="1800" dirty="0" err="1"/>
              <a:t>Eameses</a:t>
            </a:r>
            <a:r>
              <a:rPr lang="en-US" sz="1800" dirty="0"/>
              <a:t>’ molded plywood furniture. </a:t>
            </a:r>
            <a:endParaRPr lang="en-US" sz="1800" dirty="0" smtClean="0"/>
          </a:p>
          <a:p>
            <a:endParaRPr lang="en-US" sz="1800" dirty="0"/>
          </a:p>
          <a:p>
            <a:r>
              <a:rPr lang="en-US" sz="1800" dirty="0" smtClean="0"/>
              <a:t>Their </a:t>
            </a:r>
            <a:r>
              <a:rPr lang="en-US" sz="1800" dirty="0"/>
              <a:t>molded plywood chair was called “the chair of the century” by the influential architectural critic Esther McCoy</a:t>
            </a:r>
            <a:r>
              <a:rPr lang="en-US" sz="1800" dirty="0" smtClean="0"/>
              <a:t>.</a:t>
            </a:r>
          </a:p>
          <a:p>
            <a:endParaRPr lang="en-US" sz="1800" dirty="0" smtClean="0"/>
          </a:p>
          <a:p>
            <a:r>
              <a:rPr lang="en-US" sz="1800" dirty="0"/>
              <a:t>In 1949, Charles and Ray designed and built their own home in Pacific Palisades, California as part of the Case Study House Program sponsored by Arts and Architecture Magazine. </a:t>
            </a:r>
            <a:endParaRPr lang="en-US" sz="1800" dirty="0" smtClean="0"/>
          </a:p>
          <a:p>
            <a:endParaRPr lang="en-US" sz="1800" dirty="0" smtClean="0"/>
          </a:p>
          <a:p>
            <a:r>
              <a:rPr lang="en-US" sz="1800" dirty="0" smtClean="0"/>
              <a:t>Their </a:t>
            </a:r>
            <a:r>
              <a:rPr lang="en-US" sz="1800" dirty="0"/>
              <a:t>design and innovative use of materials made this house a mecca for architects and designers from all over the world. </a:t>
            </a:r>
            <a:endParaRPr lang="en-US" sz="1800" dirty="0" smtClean="0"/>
          </a:p>
          <a:p>
            <a:endParaRPr lang="en-US" sz="1800" dirty="0" smtClean="0"/>
          </a:p>
          <a:p>
            <a:r>
              <a:rPr lang="en-US" sz="1800" dirty="0" smtClean="0"/>
              <a:t>It </a:t>
            </a:r>
            <a:r>
              <a:rPr lang="en-US" sz="1800" dirty="0"/>
              <a:t>is considered one of the most important post-war residences built anywhere in the world.</a:t>
            </a:r>
          </a:p>
          <a:p>
            <a:endParaRPr lang="en-US" sz="2000" dirty="0"/>
          </a:p>
        </p:txBody>
      </p:sp>
    </p:spTree>
    <p:extLst>
      <p:ext uri="{BB962C8B-B14F-4D97-AF65-F5344CB8AC3E}">
        <p14:creationId xmlns:p14="http://schemas.microsoft.com/office/powerpoint/2010/main" val="136935337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A Journey into The World of Charles and Ray </a:t>
            </a:r>
            <a:r>
              <a:rPr lang="en-US" dirty="0" smtClean="0">
                <a:hlinkClick r:id="rId2"/>
              </a:rPr>
              <a:t>Eames</a:t>
            </a:r>
            <a:endParaRPr lang="en-US" dirty="0" smtClean="0"/>
          </a:p>
          <a:p>
            <a:r>
              <a:rPr lang="en-US" sz="1400" dirty="0" smtClean="0"/>
              <a:t>(a 3:18 minute video)</a:t>
            </a:r>
          </a:p>
          <a:p>
            <a:endParaRPr lang="en-US" sz="1400" dirty="0"/>
          </a:p>
          <a:p>
            <a:r>
              <a:rPr lang="en-US" sz="1400" dirty="0" smtClean="0"/>
              <a:t>By watching all of these selected videos you will have a bit of an ‘immersive’ experience with the Eames’.  You should feel that you know what they were about and how they worked. </a:t>
            </a:r>
            <a:endParaRPr lang="en-US" sz="1400" dirty="0"/>
          </a:p>
        </p:txBody>
      </p:sp>
    </p:spTree>
    <p:extLst>
      <p:ext uri="{BB962C8B-B14F-4D97-AF65-F5344CB8AC3E}">
        <p14:creationId xmlns:p14="http://schemas.microsoft.com/office/powerpoint/2010/main" val="31661170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Eames Office today</a:t>
            </a:r>
            <a:endParaRPr lang="en-US" dirty="0"/>
          </a:p>
        </p:txBody>
      </p:sp>
      <p:sp>
        <p:nvSpPr>
          <p:cNvPr id="3" name="Content Placeholder 2"/>
          <p:cNvSpPr>
            <a:spLocks noGrp="1"/>
          </p:cNvSpPr>
          <p:nvPr>
            <p:ph idx="1"/>
          </p:nvPr>
        </p:nvSpPr>
        <p:spPr/>
        <p:txBody>
          <a:bodyPr>
            <a:normAutofit lnSpcReduction="10000"/>
          </a:bodyPr>
          <a:lstStyle/>
          <a:p>
            <a:r>
              <a:rPr lang="en-US" dirty="0" smtClean="0">
                <a:hlinkClick r:id="rId2"/>
              </a:rPr>
              <a:t>Eames Office web page</a:t>
            </a:r>
            <a:endParaRPr lang="en-US" dirty="0">
              <a:hlinkClick r:id="rId2"/>
            </a:endParaRPr>
          </a:p>
          <a:p>
            <a:endParaRPr lang="en-US" dirty="0" smtClean="0">
              <a:hlinkClick r:id="rId2"/>
            </a:endParaRPr>
          </a:p>
          <a:p>
            <a:r>
              <a:rPr lang="en-US" sz="2000" dirty="0"/>
              <a:t>The Eames Office is dedicated to communicating, preserving and extending the work of Charles and Ray Eames. </a:t>
            </a:r>
            <a:endParaRPr lang="en-US" sz="2000" dirty="0" smtClean="0"/>
          </a:p>
          <a:p>
            <a:r>
              <a:rPr lang="en-US" sz="2000" dirty="0" smtClean="0"/>
              <a:t>We </a:t>
            </a:r>
            <a:r>
              <a:rPr lang="en-US" sz="2000" dirty="0"/>
              <a:t>feel that all three of those dimensions are important to keeping the office useful and vital. </a:t>
            </a:r>
            <a:endParaRPr lang="en-US" sz="2000" dirty="0" smtClean="0"/>
          </a:p>
          <a:p>
            <a:r>
              <a:rPr lang="en-US" sz="2000" dirty="0" smtClean="0"/>
              <a:t>We </a:t>
            </a:r>
            <a:r>
              <a:rPr lang="en-US" sz="2000" dirty="0"/>
              <a:t>believe that all of Charles and Ray’s work was the result of a way of looking at the world—a design philosophy and process that is worth sharing in many different dimensions. </a:t>
            </a:r>
            <a:endParaRPr lang="en-US" sz="2000" dirty="0" smtClean="0"/>
          </a:p>
          <a:p>
            <a:r>
              <a:rPr lang="en-US" sz="2000" dirty="0" smtClean="0"/>
              <a:t>We </a:t>
            </a:r>
            <a:r>
              <a:rPr lang="en-US" sz="2000" dirty="0"/>
              <a:t>also believe that creating wholly new works is as consistent with that philosophy as restoring and distributing classic ones</a:t>
            </a:r>
            <a:r>
              <a:rPr lang="en-US" sz="2000" dirty="0" smtClean="0"/>
              <a:t>.</a:t>
            </a:r>
          </a:p>
          <a:p>
            <a:endParaRPr lang="en-US" sz="2000" dirty="0" smtClean="0"/>
          </a:p>
          <a:p>
            <a:r>
              <a:rPr lang="en-US" sz="2000" dirty="0" smtClean="0"/>
              <a:t>Look at the “Beautiful Details” linked web page!</a:t>
            </a:r>
            <a:endParaRPr lang="en-US" sz="2000" dirty="0"/>
          </a:p>
        </p:txBody>
      </p:sp>
    </p:spTree>
    <p:extLst>
      <p:ext uri="{BB962C8B-B14F-4D97-AF65-F5344CB8AC3E}">
        <p14:creationId xmlns:p14="http://schemas.microsoft.com/office/powerpoint/2010/main" val="3739221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
            </a:r>
            <a:r>
              <a:rPr lang="en-US" dirty="0" err="1"/>
              <a:t>Wassily</a:t>
            </a:r>
            <a:r>
              <a:rPr lang="en-US" dirty="0"/>
              <a:t> Kandinsky, “Composition VIII”,  1923</a:t>
            </a:r>
          </a:p>
        </p:txBody>
      </p:sp>
      <p:sp>
        <p:nvSpPr>
          <p:cNvPr id="5" name="Content Placeholder 4"/>
          <p:cNvSpPr>
            <a:spLocks noGrp="1"/>
          </p:cNvSpPr>
          <p:nvPr>
            <p:ph idx="1"/>
          </p:nvPr>
        </p:nvSpPr>
        <p:spPr/>
        <p:txBody>
          <a:bodyPr/>
          <a:lstStyle/>
          <a:p>
            <a:endParaRPr lang="en-US"/>
          </a:p>
        </p:txBody>
      </p:sp>
      <p:pic>
        <p:nvPicPr>
          <p:cNvPr id="16388" name="Picture 5" descr="kandinsky"/>
          <p:cNvPicPr>
            <a:picLocks noChangeAspect="1" noChangeArrowheads="1"/>
          </p:cNvPicPr>
          <p:nvPr/>
        </p:nvPicPr>
        <p:blipFill>
          <a:blip r:embed="rId2" cstate="print"/>
          <a:srcRect/>
          <a:stretch>
            <a:fillRect/>
          </a:stretch>
        </p:blipFill>
        <p:spPr bwMode="auto">
          <a:xfrm>
            <a:off x="838200" y="1524000"/>
            <a:ext cx="7467600" cy="517157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Jackson Pollock, “Number  </a:t>
            </a:r>
            <a:r>
              <a:rPr lang="en-US" sz="4400" dirty="0"/>
              <a:t>1</a:t>
            </a:r>
            <a:r>
              <a:rPr lang="en-US" dirty="0"/>
              <a:t>”, 1950</a:t>
            </a:r>
            <a:br>
              <a:rPr lang="en-US" dirty="0"/>
            </a:br>
            <a:endParaRPr lang="en-US" dirty="0"/>
          </a:p>
        </p:txBody>
      </p:sp>
      <p:sp>
        <p:nvSpPr>
          <p:cNvPr id="3" name="Content Placeholder 2"/>
          <p:cNvSpPr>
            <a:spLocks noGrp="1"/>
          </p:cNvSpPr>
          <p:nvPr>
            <p:ph idx="1"/>
          </p:nvPr>
        </p:nvSpPr>
        <p:spPr/>
        <p:txBody>
          <a:bodyPr/>
          <a:lstStyle/>
          <a:p>
            <a:endParaRPr lang="en-US"/>
          </a:p>
        </p:txBody>
      </p:sp>
      <p:pic>
        <p:nvPicPr>
          <p:cNvPr id="17412" name="Picture 5" descr="pollock"/>
          <p:cNvPicPr>
            <a:picLocks noChangeAspect="1" noChangeArrowheads="1"/>
          </p:cNvPicPr>
          <p:nvPr/>
        </p:nvPicPr>
        <p:blipFill>
          <a:blip r:embed="rId2" cstate="print"/>
          <a:srcRect/>
          <a:stretch>
            <a:fillRect/>
          </a:stretch>
        </p:blipFill>
        <p:spPr bwMode="auto">
          <a:xfrm>
            <a:off x="990600" y="1484755"/>
            <a:ext cx="7239000" cy="5357614"/>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pPr algn="ctr" fontAlgn="auto">
              <a:spcAft>
                <a:spcPts val="0"/>
              </a:spcAft>
              <a:defRPr/>
            </a:pPr>
            <a:r>
              <a:rPr lang="en-US" sz="4000" dirty="0" smtClean="0"/>
              <a:t>Modernism   </a:t>
            </a:r>
            <a:br>
              <a:rPr lang="en-US" sz="4000" dirty="0" smtClean="0"/>
            </a:br>
            <a:r>
              <a:rPr lang="en-US" sz="4000" dirty="0" smtClean="0"/>
              <a:t>The Bauhaus: 1919 – 1933</a:t>
            </a:r>
            <a:br>
              <a:rPr lang="en-US" sz="4000" dirty="0" smtClean="0"/>
            </a:br>
            <a:r>
              <a:rPr lang="en-US" sz="2700" dirty="0" smtClean="0"/>
              <a:t>literally means “House Of Construction”</a:t>
            </a:r>
          </a:p>
        </p:txBody>
      </p:sp>
      <p:sp>
        <p:nvSpPr>
          <p:cNvPr id="18435" name="Rectangle 3"/>
          <p:cNvSpPr>
            <a:spLocks noGrp="1" noChangeArrowheads="1"/>
          </p:cNvSpPr>
          <p:nvPr>
            <p:ph idx="1"/>
          </p:nvPr>
        </p:nvSpPr>
        <p:spPr/>
        <p:txBody>
          <a:bodyPr/>
          <a:lstStyle/>
          <a:p>
            <a:endParaRPr lang="en-US" dirty="0" smtClean="0"/>
          </a:p>
          <a:p>
            <a:r>
              <a:rPr lang="en-US" dirty="0" smtClean="0"/>
              <a:t>Developed a strong theoretical foundation which has lasted throughout the 20</a:t>
            </a:r>
            <a:r>
              <a:rPr lang="en-US" baseline="30000" dirty="0" smtClean="0"/>
              <a:t>th</a:t>
            </a:r>
            <a:r>
              <a:rPr lang="en-US" dirty="0" smtClean="0"/>
              <a:t> century.  This theory is reflected in the following:</a:t>
            </a:r>
          </a:p>
          <a:p>
            <a:pPr lvl="1"/>
            <a:r>
              <a:rPr lang="en-US" dirty="0" smtClean="0"/>
              <a:t>Established standards of excellence and workmanship</a:t>
            </a:r>
          </a:p>
          <a:p>
            <a:pPr lvl="1"/>
            <a:r>
              <a:rPr lang="en-US" dirty="0" smtClean="0"/>
              <a:t>Created products for mass production</a:t>
            </a:r>
          </a:p>
          <a:p>
            <a:pPr lvl="1"/>
            <a:r>
              <a:rPr lang="en-US" dirty="0" smtClean="0"/>
              <a:t>Chief aesthetic principle was to simplify the design of any object</a:t>
            </a:r>
          </a:p>
          <a:p>
            <a:endParaRPr lang="en-US" dirty="0" smtClean="0"/>
          </a:p>
          <a:p>
            <a:pPr>
              <a:buFontTx/>
              <a:buNone/>
            </a:pPr>
            <a:endParaRPr lang="en-US" dirty="0" smtClean="0"/>
          </a:p>
          <a:p>
            <a:endParaRPr lang="en-US" dirty="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Modernism</a:t>
            </a:r>
            <a:br>
              <a:rPr lang="en-US" dirty="0" smtClean="0"/>
            </a:br>
            <a:r>
              <a:rPr lang="en-US" sz="2200" i="1" dirty="0" smtClean="0">
                <a:solidFill>
                  <a:srgbClr val="FFFF00"/>
                </a:solidFill>
              </a:rPr>
              <a:t>A dramatic movement that impacted architecture, art, music, literature, and science</a:t>
            </a:r>
            <a:r>
              <a:rPr lang="en-US" dirty="0" smtClean="0">
                <a:solidFill>
                  <a:srgbClr val="FFFF00"/>
                </a:solidFill>
              </a:rPr>
              <a:t>. </a:t>
            </a:r>
            <a:endParaRPr lang="en-US" dirty="0">
              <a:solidFill>
                <a:srgbClr val="FFFF00"/>
              </a:solidFill>
            </a:endParaRPr>
          </a:p>
        </p:txBody>
      </p:sp>
      <p:sp>
        <p:nvSpPr>
          <p:cNvPr id="3" name="Content Placeholder 2"/>
          <p:cNvSpPr>
            <a:spLocks noGrp="1"/>
          </p:cNvSpPr>
          <p:nvPr>
            <p:ph idx="1"/>
          </p:nvPr>
        </p:nvSpPr>
        <p:spPr/>
        <p:txBody>
          <a:bodyPr>
            <a:normAutofit lnSpcReduction="10000"/>
          </a:bodyPr>
          <a:lstStyle/>
          <a:p>
            <a:r>
              <a:rPr lang="en-US" dirty="0" smtClean="0"/>
              <a:t>Modernism did not have a precise beginning moment.</a:t>
            </a:r>
          </a:p>
          <a:p>
            <a:endParaRPr lang="en-US" dirty="0" smtClean="0"/>
          </a:p>
          <a:p>
            <a:r>
              <a:rPr lang="en-US" dirty="0" smtClean="0"/>
              <a:t>Rather, it was a developing, growing, philosophy that was fundamentally about discovering new ways to live.</a:t>
            </a:r>
          </a:p>
          <a:p>
            <a:endParaRPr lang="en-US" dirty="0"/>
          </a:p>
          <a:p>
            <a:r>
              <a:rPr lang="en-US" dirty="0" smtClean="0"/>
              <a:t>Movements such as Art Nouveau, similarly, did not have a precise ending moment.  </a:t>
            </a:r>
          </a:p>
          <a:p>
            <a:endParaRPr lang="en-US" dirty="0"/>
          </a:p>
          <a:p>
            <a:r>
              <a:rPr lang="en-US" dirty="0" smtClean="0"/>
              <a:t>Artists, architects, writers, who embraced the ideas of Art Nouveau did not suddenly change their minds and drop those ideas when the drama of Modernism became popular. </a:t>
            </a:r>
            <a:endParaRPr lang="en-US" dirty="0"/>
          </a:p>
        </p:txBody>
      </p:sp>
    </p:spTree>
    <p:extLst>
      <p:ext uri="{BB962C8B-B14F-4D97-AF65-F5344CB8AC3E}">
        <p14:creationId xmlns:p14="http://schemas.microsoft.com/office/powerpoint/2010/main" val="1928395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normAutofit fontScale="90000"/>
          </a:bodyPr>
          <a:lstStyle/>
          <a:p>
            <a:pPr algn="ctr" fontAlgn="auto">
              <a:spcAft>
                <a:spcPts val="0"/>
              </a:spcAft>
              <a:defRPr/>
            </a:pPr>
            <a:r>
              <a:rPr lang="en-US" sz="4000" dirty="0" smtClean="0"/>
              <a:t>Modernism   </a:t>
            </a:r>
            <a:br>
              <a:rPr lang="en-US" sz="4000" dirty="0" smtClean="0"/>
            </a:br>
            <a:r>
              <a:rPr lang="en-US" sz="4000" dirty="0" smtClean="0"/>
              <a:t>The Bauhaus</a:t>
            </a:r>
          </a:p>
        </p:txBody>
      </p:sp>
      <p:sp>
        <p:nvSpPr>
          <p:cNvPr id="19458" name="Rectangle 3"/>
          <p:cNvSpPr>
            <a:spLocks noGrp="1" noChangeArrowheads="1"/>
          </p:cNvSpPr>
          <p:nvPr>
            <p:ph idx="1"/>
          </p:nvPr>
        </p:nvSpPr>
        <p:spPr/>
        <p:txBody>
          <a:bodyPr/>
          <a:lstStyle/>
          <a:p>
            <a:pPr lvl="1"/>
            <a:r>
              <a:rPr lang="en-US" dirty="0" smtClean="0"/>
              <a:t>The modernist palette tended to emphasize white, gray accented with black or the primary hues of red, blue, yellow, and red. </a:t>
            </a:r>
          </a:p>
          <a:p>
            <a:pPr lvl="1"/>
            <a:r>
              <a:rPr lang="en-US" dirty="0" smtClean="0"/>
              <a:t>Ornamentation had to be integral to the materials of construction</a:t>
            </a:r>
          </a:p>
          <a:p>
            <a:pPr lvl="1"/>
            <a:r>
              <a:rPr lang="en-US" dirty="0" smtClean="0"/>
              <a:t>Used the latest technologies: machine aesthetic.</a:t>
            </a:r>
          </a:p>
          <a:p>
            <a:pPr lvl="1"/>
            <a:r>
              <a:rPr lang="en-US" dirty="0" smtClean="0"/>
              <a:t>Stressed lightness and transparency</a:t>
            </a:r>
          </a:p>
          <a:p>
            <a:pPr lvl="1"/>
            <a:r>
              <a:rPr lang="en-US" dirty="0" smtClean="0"/>
              <a:t>Art and technology were synthesized in the effort to improve overall quality of design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hlinkClick r:id="rId2"/>
              </a:rPr>
              <a:t>Introduction to the Bauhaus</a:t>
            </a:r>
            <a:r>
              <a:rPr lang="en-US" dirty="0" smtClean="0"/>
              <a:t>  </a:t>
            </a:r>
            <a:r>
              <a:rPr lang="en-US" sz="1400" dirty="0" smtClean="0"/>
              <a:t>(a 2 minute video)</a:t>
            </a:r>
          </a:p>
          <a:p>
            <a:endParaRPr lang="en-US" sz="1400" dirty="0" smtClean="0"/>
          </a:p>
          <a:p>
            <a:pPr marL="0" indent="0">
              <a:buNone/>
            </a:pPr>
            <a:endParaRPr lang="en-US" sz="1400" dirty="0" smtClean="0"/>
          </a:p>
          <a:p>
            <a:r>
              <a:rPr lang="en-US" dirty="0" smtClean="0">
                <a:hlinkClick r:id="rId3"/>
              </a:rPr>
              <a:t>The Haus of Modern Design: The Bauhaus</a:t>
            </a:r>
            <a:r>
              <a:rPr lang="en-US" dirty="0" smtClean="0"/>
              <a:t> </a:t>
            </a:r>
            <a:r>
              <a:rPr lang="en-US" sz="1400" dirty="0" smtClean="0"/>
              <a:t>(a 4 minute video)</a:t>
            </a:r>
            <a:endParaRPr lang="en-US" sz="1400" dirty="0"/>
          </a:p>
          <a:p>
            <a:endParaRPr lang="en-US" sz="1400" dirty="0" smtClean="0"/>
          </a:p>
          <a:p>
            <a:endParaRPr lang="en-US" sz="1400" dirty="0"/>
          </a:p>
          <a:p>
            <a:r>
              <a:rPr lang="en-US" dirty="0">
                <a:hlinkClick r:id="rId4"/>
              </a:rPr>
              <a:t>Overview of the Bauhaus and its Legacy</a:t>
            </a:r>
            <a:r>
              <a:rPr lang="en-US" dirty="0"/>
              <a:t> </a:t>
            </a:r>
            <a:r>
              <a:rPr lang="en-US" sz="1000" dirty="0"/>
              <a:t>(a 9 minute video)</a:t>
            </a:r>
          </a:p>
          <a:p>
            <a:endParaRPr lang="en-US" sz="1000" dirty="0"/>
          </a:p>
          <a:p>
            <a:pPr marL="0" indent="0">
              <a:buNone/>
            </a:pPr>
            <a:endParaRPr lang="en-US" sz="1400" dirty="0"/>
          </a:p>
        </p:txBody>
      </p:sp>
    </p:spTree>
    <p:extLst>
      <p:ext uri="{BB962C8B-B14F-4D97-AF65-F5344CB8AC3E}">
        <p14:creationId xmlns:p14="http://schemas.microsoft.com/office/powerpoint/2010/main" val="4007948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30"/>
          <p:cNvPicPr>
            <a:picLocks noGrp="1" noChangeAspect="1" noChangeArrowheads="1"/>
          </p:cNvPicPr>
          <p:nvPr>
            <p:ph idx="1"/>
          </p:nvPr>
        </p:nvPicPr>
        <p:blipFill>
          <a:blip r:embed="rId2" cstate="print"/>
          <a:srcRect/>
          <a:stretch>
            <a:fillRect/>
          </a:stretch>
        </p:blipFill>
        <p:spPr>
          <a:xfrm>
            <a:off x="0" y="1902273"/>
            <a:ext cx="3733800" cy="4955727"/>
          </a:xfrm>
          <a:noFill/>
        </p:spPr>
      </p:pic>
      <p:sp>
        <p:nvSpPr>
          <p:cNvPr id="20483" name="Rectangle 7"/>
          <p:cNvSpPr>
            <a:spLocks noChangeArrowheads="1"/>
          </p:cNvSpPr>
          <p:nvPr/>
        </p:nvSpPr>
        <p:spPr bwMode="auto">
          <a:xfrm>
            <a:off x="0" y="304800"/>
            <a:ext cx="9144000" cy="2209800"/>
          </a:xfrm>
          <a:prstGeom prst="rect">
            <a:avLst/>
          </a:prstGeom>
          <a:noFill/>
          <a:ln w="9525">
            <a:noFill/>
            <a:miter lim="800000"/>
            <a:headEnd/>
            <a:tailEnd/>
          </a:ln>
        </p:spPr>
        <p:txBody>
          <a:bodyPr anchor="ctr"/>
          <a:lstStyle/>
          <a:p>
            <a:r>
              <a:rPr lang="en-US" sz="4000" dirty="0">
                <a:solidFill>
                  <a:schemeClr val="tx2"/>
                </a:solidFill>
              </a:rPr>
              <a:t>Walter </a:t>
            </a:r>
            <a:r>
              <a:rPr lang="en-US" sz="4000" dirty="0" smtClean="0">
                <a:solidFill>
                  <a:schemeClr val="tx2"/>
                </a:solidFill>
              </a:rPr>
              <a:t>Gropius, </a:t>
            </a:r>
            <a:r>
              <a:rPr lang="en-US" sz="2400" dirty="0" smtClean="0">
                <a:solidFill>
                  <a:schemeClr val="tx2"/>
                </a:solidFill>
              </a:rPr>
              <a:t>architect</a:t>
            </a:r>
            <a:r>
              <a:rPr lang="en-US" sz="4000" dirty="0">
                <a:solidFill>
                  <a:schemeClr val="tx2"/>
                </a:solidFill>
              </a:rPr>
              <a:t/>
            </a:r>
            <a:br>
              <a:rPr lang="en-US" sz="4000" dirty="0">
                <a:solidFill>
                  <a:schemeClr val="tx2"/>
                </a:solidFill>
              </a:rPr>
            </a:br>
            <a:r>
              <a:rPr lang="en-US" sz="2800" dirty="0">
                <a:solidFill>
                  <a:schemeClr val="tx2"/>
                </a:solidFill>
              </a:rPr>
              <a:t>Designer of the Bauhaus Building in Dessau Germany</a:t>
            </a:r>
          </a:p>
        </p:txBody>
      </p:sp>
      <p:pic>
        <p:nvPicPr>
          <p:cNvPr id="4" name="Picture 4" descr="31"/>
          <p:cNvPicPr>
            <a:picLocks noChangeAspect="1" noChangeArrowheads="1"/>
          </p:cNvPicPr>
          <p:nvPr/>
        </p:nvPicPr>
        <p:blipFill>
          <a:blip r:embed="rId3" cstate="print"/>
          <a:srcRect/>
          <a:stretch>
            <a:fillRect/>
          </a:stretch>
        </p:blipFill>
        <p:spPr bwMode="auto">
          <a:xfrm>
            <a:off x="3771402" y="2438400"/>
            <a:ext cx="5372598" cy="4419601"/>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457200"/>
            <a:ext cx="8686800" cy="1143000"/>
          </a:xfrm>
        </p:spPr>
        <p:txBody>
          <a:bodyPr>
            <a:normAutofit fontScale="90000"/>
          </a:bodyPr>
          <a:lstStyle/>
          <a:p>
            <a:pPr algn="ctr"/>
            <a:r>
              <a:rPr lang="en-US" sz="4000" dirty="0" smtClean="0"/>
              <a:t>Famous Designers who taught at the Bauhaus</a:t>
            </a:r>
          </a:p>
        </p:txBody>
      </p:sp>
      <p:sp>
        <p:nvSpPr>
          <p:cNvPr id="22531" name="Rectangle 3"/>
          <p:cNvSpPr>
            <a:spLocks noGrp="1" noChangeArrowheads="1"/>
          </p:cNvSpPr>
          <p:nvPr>
            <p:ph idx="1"/>
          </p:nvPr>
        </p:nvSpPr>
        <p:spPr>
          <a:xfrm>
            <a:off x="457200" y="1828800"/>
            <a:ext cx="8229600" cy="4525963"/>
          </a:xfrm>
        </p:spPr>
        <p:txBody>
          <a:bodyPr/>
          <a:lstStyle/>
          <a:p>
            <a:r>
              <a:rPr lang="en-US" dirty="0" smtClean="0"/>
              <a:t>Walter Gropius Architect</a:t>
            </a:r>
          </a:p>
          <a:p>
            <a:pPr lvl="1"/>
            <a:r>
              <a:rPr lang="en-US" dirty="0" smtClean="0"/>
              <a:t>Founder of the architectural program </a:t>
            </a:r>
          </a:p>
          <a:p>
            <a:pPr lvl="1"/>
            <a:endParaRPr lang="en-US" dirty="0" smtClean="0"/>
          </a:p>
          <a:p>
            <a:r>
              <a:rPr lang="en-US" dirty="0" err="1" smtClean="0"/>
              <a:t>Mies</a:t>
            </a:r>
            <a:r>
              <a:rPr lang="en-US" dirty="0" smtClean="0"/>
              <a:t> van der </a:t>
            </a:r>
            <a:r>
              <a:rPr lang="en-US" dirty="0" err="1" smtClean="0"/>
              <a:t>Rohe</a:t>
            </a:r>
            <a:endParaRPr lang="en-US" dirty="0" smtClean="0"/>
          </a:p>
          <a:p>
            <a:pPr lvl="1"/>
            <a:r>
              <a:rPr lang="en-US" dirty="0" smtClean="0"/>
              <a:t>Architect and furniture designer</a:t>
            </a:r>
          </a:p>
          <a:p>
            <a:pPr lvl="1"/>
            <a:endParaRPr lang="en-US" dirty="0" smtClean="0"/>
          </a:p>
          <a:p>
            <a:r>
              <a:rPr lang="en-US" dirty="0" smtClean="0"/>
              <a:t>Marcel Breuer</a:t>
            </a:r>
          </a:p>
          <a:p>
            <a:pPr lvl="1"/>
            <a:r>
              <a:rPr lang="en-US" dirty="0" smtClean="0"/>
              <a:t>Designer of “machine-age furniture”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Walter Gropius</a:t>
            </a:r>
          </a:p>
        </p:txBody>
      </p:sp>
      <p:sp>
        <p:nvSpPr>
          <p:cNvPr id="23555" name="Rectangle 3"/>
          <p:cNvSpPr>
            <a:spLocks noGrp="1" noChangeArrowheads="1"/>
          </p:cNvSpPr>
          <p:nvPr>
            <p:ph idx="1"/>
          </p:nvPr>
        </p:nvSpPr>
        <p:spPr/>
        <p:txBody>
          <a:bodyPr/>
          <a:lstStyle/>
          <a:p>
            <a:r>
              <a:rPr lang="en-US" sz="2800" dirty="0" smtClean="0"/>
              <a:t>1919 to 1928 was director of the Bauhaus</a:t>
            </a:r>
          </a:p>
          <a:p>
            <a:r>
              <a:rPr lang="en-US" dirty="0" smtClean="0"/>
              <a:t>His aim was to bring together all creative effort into one whole, to reunify all the disciplines of practical art—painting, sculpture, handicrafts and the crafts.  </a:t>
            </a:r>
          </a:p>
          <a:p>
            <a:endParaRPr lang="en-US" dirty="0" smtClean="0"/>
          </a:p>
          <a:p>
            <a:r>
              <a:rPr lang="en-US" dirty="0" smtClean="0"/>
              <a:t>There should be no distinction between monumental and decorative art.</a:t>
            </a:r>
          </a:p>
          <a:p>
            <a:r>
              <a:rPr lang="en-US" dirty="0" smtClean="0"/>
              <a:t>He believed that the student must know the craft—each must work in the shop to know the material and construction to know how to design</a:t>
            </a:r>
            <a:r>
              <a:rPr lang="en-US" sz="2800" dirty="0" smtClean="0"/>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304800"/>
            <a:ext cx="3276600" cy="4678363"/>
          </a:xfrm>
        </p:spPr>
        <p:txBody>
          <a:bodyPr>
            <a:normAutofit fontScale="90000"/>
          </a:bodyPr>
          <a:lstStyle/>
          <a:p>
            <a:r>
              <a:rPr lang="en-US" sz="4000" dirty="0" smtClean="0"/>
              <a:t>Walter Gropius </a:t>
            </a:r>
            <a:r>
              <a:rPr lang="en-US" sz="2400" dirty="0" smtClean="0"/>
              <a:t>1883 - 1969</a:t>
            </a:r>
            <a:br>
              <a:rPr lang="en-US" sz="24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endParaRPr lang="en-US" sz="4000" dirty="0" smtClean="0"/>
          </a:p>
        </p:txBody>
      </p:sp>
      <p:pic>
        <p:nvPicPr>
          <p:cNvPr id="24579" name="Picture 4" descr="29"/>
          <p:cNvPicPr>
            <a:picLocks noGrp="1" noChangeAspect="1" noChangeArrowheads="1"/>
          </p:cNvPicPr>
          <p:nvPr>
            <p:ph idx="1"/>
          </p:nvPr>
        </p:nvPicPr>
        <p:blipFill>
          <a:blip r:embed="rId2" cstate="print"/>
          <a:srcRect/>
          <a:stretch>
            <a:fillRect/>
          </a:stretch>
        </p:blipFill>
        <p:spPr>
          <a:xfrm>
            <a:off x="4267200" y="152400"/>
            <a:ext cx="4660900" cy="6553200"/>
          </a:xfrm>
          <a:noFill/>
        </p:spPr>
      </p:pic>
      <p:pic>
        <p:nvPicPr>
          <p:cNvPr id="2" name="Picture 1" descr="Berlin-Design-Pioneers-Walter-Gropi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57400"/>
            <a:ext cx="1676400" cy="236869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Work designed by Walter Gropius</a:t>
            </a:r>
            <a:br>
              <a:rPr lang="en-US" sz="2400" dirty="0" smtClean="0"/>
            </a:br>
            <a:endParaRPr lang="en-US" sz="2400" dirty="0"/>
          </a:p>
        </p:txBody>
      </p:sp>
      <p:pic>
        <p:nvPicPr>
          <p:cNvPr id="4" name="Content Placeholder 3" descr="bauhaus-furniture0002.jpg"/>
          <p:cNvPicPr>
            <a:picLocks noGrp="1" noChangeAspect="1"/>
          </p:cNvPicPr>
          <p:nvPr>
            <p:ph idx="1"/>
          </p:nvPr>
        </p:nvPicPr>
        <p:blipFill>
          <a:blip r:embed="rId2">
            <a:extLst>
              <a:ext uri="{28A0092B-C50C-407E-A947-70E740481C1C}">
                <a14:useLocalDpi xmlns:a14="http://schemas.microsoft.com/office/drawing/2010/main" val="0"/>
              </a:ext>
            </a:extLst>
          </a:blip>
          <a:srcRect t="12504" b="12504"/>
          <a:stretch>
            <a:fillRect/>
          </a:stretch>
        </p:blipFill>
        <p:spPr>
          <a:xfrm>
            <a:off x="457200" y="1981200"/>
            <a:ext cx="3714482" cy="1981200"/>
          </a:xfrm>
        </p:spPr>
      </p:pic>
      <p:pic>
        <p:nvPicPr>
          <p:cNvPr id="5" name="Picture 4" descr="gropius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38600"/>
            <a:ext cx="4356361" cy="2667000"/>
          </a:xfrm>
          <a:prstGeom prst="rect">
            <a:avLst/>
          </a:prstGeom>
        </p:spPr>
      </p:pic>
      <p:pic>
        <p:nvPicPr>
          <p:cNvPr id="6" name="Picture 5" descr="gropius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981200"/>
            <a:ext cx="3419856" cy="3886200"/>
          </a:xfrm>
          <a:prstGeom prst="rect">
            <a:avLst/>
          </a:prstGeom>
        </p:spPr>
      </p:pic>
    </p:spTree>
    <p:extLst>
      <p:ext uri="{BB962C8B-B14F-4D97-AF65-F5344CB8AC3E}">
        <p14:creationId xmlns:p14="http://schemas.microsoft.com/office/powerpoint/2010/main" val="904167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457200"/>
            <a:ext cx="8229600" cy="1143000"/>
          </a:xfrm>
        </p:spPr>
        <p:txBody>
          <a:bodyPr>
            <a:normAutofit/>
          </a:bodyPr>
          <a:lstStyle/>
          <a:p>
            <a:pPr algn="ctr" fontAlgn="auto">
              <a:spcAft>
                <a:spcPts val="0"/>
              </a:spcAft>
              <a:defRPr/>
            </a:pPr>
            <a:r>
              <a:rPr lang="en-US" sz="4000" dirty="0" smtClean="0"/>
              <a:t>Marcel Breuer, </a:t>
            </a:r>
            <a:r>
              <a:rPr lang="en-US" sz="2700" dirty="0" smtClean="0"/>
              <a:t>architect, furniture designer 1902 - 1981</a:t>
            </a:r>
          </a:p>
        </p:txBody>
      </p:sp>
      <p:sp>
        <p:nvSpPr>
          <p:cNvPr id="25603" name="Rectangle 3"/>
          <p:cNvSpPr>
            <a:spLocks noGrp="1" noChangeArrowheads="1"/>
          </p:cNvSpPr>
          <p:nvPr>
            <p:ph idx="1"/>
          </p:nvPr>
        </p:nvSpPr>
        <p:spPr/>
        <p:txBody>
          <a:bodyPr/>
          <a:lstStyle/>
          <a:p>
            <a:r>
              <a:rPr lang="en-US" dirty="0" smtClean="0"/>
              <a:t>Designed tubular steel </a:t>
            </a:r>
            <a:r>
              <a:rPr lang="en-US" dirty="0" err="1" smtClean="0"/>
              <a:t>Wassily</a:t>
            </a:r>
            <a:r>
              <a:rPr lang="en-US" dirty="0" smtClean="0"/>
              <a:t> chair inspired by bicycle handles</a:t>
            </a:r>
          </a:p>
          <a:p>
            <a:r>
              <a:rPr lang="en-US" dirty="0" smtClean="0"/>
              <a:t>The chair was designed for his artist friend </a:t>
            </a:r>
            <a:r>
              <a:rPr lang="en-US" dirty="0" err="1" smtClean="0"/>
              <a:t>Wassily</a:t>
            </a:r>
            <a:r>
              <a:rPr lang="en-US" dirty="0" smtClean="0"/>
              <a:t> Kandinsky</a:t>
            </a:r>
          </a:p>
        </p:txBody>
      </p:sp>
      <p:pic>
        <p:nvPicPr>
          <p:cNvPr id="2" name="Picture 1" descr="Marcel-Breu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3886200"/>
            <a:ext cx="1841271" cy="1707012"/>
          </a:xfrm>
          <a:prstGeom prst="rect">
            <a:avLst/>
          </a:prstGeom>
        </p:spPr>
      </p:pic>
      <p:pic>
        <p:nvPicPr>
          <p:cNvPr id="3" name="Picture 2" descr="atlanta-fulton-central-library-300x2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3886200"/>
            <a:ext cx="2362200" cy="2007870"/>
          </a:xfrm>
          <a:prstGeom prst="rect">
            <a:avLst/>
          </a:prstGeom>
        </p:spPr>
      </p:pic>
      <p:pic>
        <p:nvPicPr>
          <p:cNvPr id="4" name="Picture 3" descr="6a00d83451cbb069e200e54f5c4e4d8833-800w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3810000"/>
            <a:ext cx="2614301" cy="220647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Marcel Breuer’s tubular steel chair “S35” designed in 1929</a:t>
            </a:r>
            <a:br>
              <a:rPr lang="en-US" sz="2400" dirty="0" smtClean="0"/>
            </a:br>
            <a:endParaRPr lang="en-US" sz="2400" dirty="0"/>
          </a:p>
        </p:txBody>
      </p:sp>
      <p:pic>
        <p:nvPicPr>
          <p:cNvPr id="6" name="Content Placeholder 5" descr="artwork_images_424377409_313364_marcel-breuer.jpg"/>
          <p:cNvPicPr>
            <a:picLocks noGrp="1" noChangeAspect="1"/>
          </p:cNvPicPr>
          <p:nvPr>
            <p:ph idx="1"/>
          </p:nvPr>
        </p:nvPicPr>
        <p:blipFill>
          <a:blip r:embed="rId2">
            <a:extLst>
              <a:ext uri="{28A0092B-C50C-407E-A947-70E740481C1C}">
                <a14:useLocalDpi xmlns:a14="http://schemas.microsoft.com/office/drawing/2010/main" val="0"/>
              </a:ext>
            </a:extLst>
          </a:blip>
          <a:srcRect t="16664" b="16664"/>
          <a:stretch>
            <a:fillRect/>
          </a:stretch>
        </p:blipFill>
        <p:spPr>
          <a:xfrm>
            <a:off x="457200" y="2209800"/>
            <a:ext cx="4800600" cy="2560505"/>
          </a:xfrm>
        </p:spPr>
      </p:pic>
      <p:pic>
        <p:nvPicPr>
          <p:cNvPr id="8" name="Picture 7" descr="breuer_s_35_r_chair_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209800"/>
            <a:ext cx="1981962" cy="2590800"/>
          </a:xfrm>
          <a:prstGeom prst="rect">
            <a:avLst/>
          </a:prstGeom>
        </p:spPr>
      </p:pic>
      <p:pic>
        <p:nvPicPr>
          <p:cNvPr id="9" name="Picture 8" descr="breuer_s_35_r_chair_0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4953000"/>
            <a:ext cx="1449324" cy="1828800"/>
          </a:xfrm>
          <a:prstGeom prst="rect">
            <a:avLst/>
          </a:prstGeom>
        </p:spPr>
      </p:pic>
    </p:spTree>
    <p:extLst>
      <p:ext uri="{BB962C8B-B14F-4D97-AF65-F5344CB8AC3E}">
        <p14:creationId xmlns:p14="http://schemas.microsoft.com/office/powerpoint/2010/main" val="736944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Marcel Breuer’s  “</a:t>
            </a:r>
            <a:r>
              <a:rPr lang="en-US" sz="2400" dirty="0" err="1" smtClean="0"/>
              <a:t>Wassily</a:t>
            </a:r>
            <a:r>
              <a:rPr lang="en-US" sz="2400" dirty="0" smtClean="0"/>
              <a:t>” chair, designed in 1926</a:t>
            </a:r>
            <a:br>
              <a:rPr lang="en-US" sz="2400" dirty="0" smtClean="0"/>
            </a:br>
            <a:endParaRPr lang="en-US" sz="2400" dirty="0"/>
          </a:p>
        </p:txBody>
      </p:sp>
      <p:pic>
        <p:nvPicPr>
          <p:cNvPr id="4" name="Content Placeholder 3" descr="w2.jpg"/>
          <p:cNvPicPr>
            <a:picLocks noGrp="1" noChangeAspect="1"/>
          </p:cNvPicPr>
          <p:nvPr>
            <p:ph idx="1"/>
          </p:nvPr>
        </p:nvPicPr>
        <p:blipFill>
          <a:blip r:embed="rId2">
            <a:extLst>
              <a:ext uri="{28A0092B-C50C-407E-A947-70E740481C1C}">
                <a14:useLocalDpi xmlns:a14="http://schemas.microsoft.com/office/drawing/2010/main" val="0"/>
              </a:ext>
            </a:extLst>
          </a:blip>
          <a:srcRect l="-43743" r="-43743"/>
          <a:stretch>
            <a:fillRect/>
          </a:stretch>
        </p:blipFill>
        <p:spPr>
          <a:xfrm>
            <a:off x="-685800" y="2209800"/>
            <a:ext cx="5285993" cy="2819400"/>
          </a:xfrm>
        </p:spPr>
      </p:pic>
      <p:pic>
        <p:nvPicPr>
          <p:cNvPr id="5" name="Picture 4" descr="w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209800"/>
            <a:ext cx="3761365" cy="2821024"/>
          </a:xfrm>
          <a:prstGeom prst="rect">
            <a:avLst/>
          </a:prstGeom>
        </p:spPr>
      </p:pic>
    </p:spTree>
    <p:extLst>
      <p:ext uri="{BB962C8B-B14F-4D97-AF65-F5344CB8AC3E}">
        <p14:creationId xmlns:p14="http://schemas.microsoft.com/office/powerpoint/2010/main" val="1727606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85800"/>
            <a:ext cx="7772400" cy="1470025"/>
          </a:xfrm>
        </p:spPr>
        <p:txBody>
          <a:bodyPr>
            <a:normAutofit/>
          </a:bodyPr>
          <a:lstStyle/>
          <a:p>
            <a:pPr fontAlgn="auto">
              <a:spcAft>
                <a:spcPts val="0"/>
              </a:spcAft>
              <a:defRPr/>
            </a:pPr>
            <a:r>
              <a:rPr lang="en-US" sz="3200" dirty="0" smtClean="0"/>
              <a:t>Modernism</a:t>
            </a:r>
            <a:r>
              <a:rPr lang="en-US" sz="2400" dirty="0" smtClean="0"/>
              <a:t/>
            </a:r>
            <a:br>
              <a:rPr lang="en-US" sz="2400" dirty="0" smtClean="0"/>
            </a:br>
            <a:r>
              <a:rPr lang="en-US" sz="2400" dirty="0" smtClean="0"/>
              <a:t>In Architecture &amp; Design:  1905 - 1970 </a:t>
            </a:r>
          </a:p>
        </p:txBody>
      </p:sp>
      <p:sp>
        <p:nvSpPr>
          <p:cNvPr id="5123" name="Rectangle 3"/>
          <p:cNvSpPr>
            <a:spLocks noGrp="1" noChangeArrowheads="1"/>
          </p:cNvSpPr>
          <p:nvPr>
            <p:ph type="subTitle" idx="1"/>
          </p:nvPr>
        </p:nvSpPr>
        <p:spPr>
          <a:xfrm>
            <a:off x="838200" y="2286000"/>
            <a:ext cx="7696200" cy="3810000"/>
          </a:xfrm>
        </p:spPr>
        <p:txBody>
          <a:bodyPr/>
          <a:lstStyle/>
          <a:p>
            <a:pPr marR="0" algn="l"/>
            <a:r>
              <a:rPr lang="en-US" dirty="0" smtClean="0"/>
              <a:t>A break from the past and a search for new expression. </a:t>
            </a:r>
          </a:p>
          <a:p>
            <a:pPr marR="0" algn="l"/>
            <a:endParaRPr lang="en-US" dirty="0" smtClean="0"/>
          </a:p>
          <a:p>
            <a:pPr marR="0" algn="l"/>
            <a:r>
              <a:rPr lang="en-US" dirty="0" smtClean="0"/>
              <a:t>A faith in new technology and aesthetics to solve unprecedented problems of society through political freedom and good health for a global society. </a:t>
            </a:r>
          </a:p>
          <a:p>
            <a:pPr marR="0"/>
            <a:r>
              <a:rPr lang="en-US" dirty="0" smtClean="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953000"/>
            <a:ext cx="8229600" cy="1143000"/>
          </a:xfrm>
        </p:spPr>
        <p:txBody>
          <a:bodyPr>
            <a:normAutofit fontScale="90000"/>
          </a:bodyPr>
          <a:lstStyle/>
          <a:p>
            <a:pPr algn="ctr" fontAlgn="auto">
              <a:spcAft>
                <a:spcPts val="0"/>
              </a:spcAft>
              <a:defRPr/>
            </a:pP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Marcel Breuer; </a:t>
            </a:r>
            <a:r>
              <a:rPr lang="en-US" sz="2700" dirty="0" err="1" smtClean="0"/>
              <a:t>Wassily</a:t>
            </a:r>
            <a:r>
              <a:rPr lang="en-US" sz="2700" dirty="0" smtClean="0"/>
              <a:t>, and </a:t>
            </a:r>
            <a:r>
              <a:rPr lang="en-US" sz="2700" dirty="0" err="1" smtClean="0"/>
              <a:t>Cesca</a:t>
            </a:r>
            <a:r>
              <a:rPr lang="en-US" sz="2700" dirty="0" smtClean="0"/>
              <a:t> armchair</a:t>
            </a:r>
          </a:p>
        </p:txBody>
      </p:sp>
      <p:pic>
        <p:nvPicPr>
          <p:cNvPr id="26626" name="Picture 4" descr="Breuer1"/>
          <p:cNvPicPr>
            <a:picLocks noGrp="1" noChangeAspect="1" noChangeArrowheads="1"/>
          </p:cNvPicPr>
          <p:nvPr>
            <p:ph sz="half" idx="1"/>
          </p:nvPr>
        </p:nvPicPr>
        <p:blipFill>
          <a:blip r:embed="rId2" cstate="print"/>
          <a:srcRect/>
          <a:stretch>
            <a:fillRect/>
          </a:stretch>
        </p:blipFill>
        <p:spPr>
          <a:xfrm>
            <a:off x="457200" y="914400"/>
            <a:ext cx="3479800" cy="4572000"/>
          </a:xfrm>
          <a:noFill/>
        </p:spPr>
      </p:pic>
      <p:pic>
        <p:nvPicPr>
          <p:cNvPr id="26627" name="Picture 7" descr="cesca chair1"/>
          <p:cNvPicPr>
            <a:picLocks noGrp="1" noChangeAspect="1" noChangeArrowheads="1"/>
          </p:cNvPicPr>
          <p:nvPr>
            <p:ph sz="half" idx="2"/>
          </p:nvPr>
        </p:nvPicPr>
        <p:blipFill>
          <a:blip r:embed="rId3" cstate="print"/>
          <a:srcRect/>
          <a:stretch>
            <a:fillRect/>
          </a:stretch>
        </p:blipFill>
        <p:spPr>
          <a:xfrm>
            <a:off x="4267200" y="914400"/>
            <a:ext cx="4724400" cy="4556125"/>
          </a:xfr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2800" dirty="0" err="1" smtClean="0"/>
              <a:t>Mies</a:t>
            </a:r>
            <a:r>
              <a:rPr lang="en-US" sz="2800" dirty="0" smtClean="0"/>
              <a:t> van der </a:t>
            </a:r>
            <a:r>
              <a:rPr lang="en-US" sz="2800" dirty="0" err="1" smtClean="0"/>
              <a:t>Rohe</a:t>
            </a:r>
            <a:r>
              <a:rPr lang="en-US" sz="2800" dirty="0" smtClean="0"/>
              <a:t>, </a:t>
            </a:r>
            <a:r>
              <a:rPr lang="en-US" sz="2000" dirty="0" smtClean="0"/>
              <a:t>architect, furniture designer, educator</a:t>
            </a:r>
            <a:br>
              <a:rPr lang="en-US" sz="2000" dirty="0" smtClean="0"/>
            </a:br>
            <a:r>
              <a:rPr lang="en-US" sz="2000" dirty="0" smtClean="0"/>
              <a:t>born in Germany, 1886 - 1969</a:t>
            </a:r>
            <a:br>
              <a:rPr lang="en-US" sz="2000" dirty="0" smtClean="0"/>
            </a:br>
            <a:endParaRPr lang="en-US" sz="2000" dirty="0" smtClean="0"/>
          </a:p>
        </p:txBody>
      </p:sp>
      <p:sp>
        <p:nvSpPr>
          <p:cNvPr id="27651" name="Rectangle 3"/>
          <p:cNvSpPr>
            <a:spLocks noGrp="1" noChangeArrowheads="1"/>
          </p:cNvSpPr>
          <p:nvPr>
            <p:ph idx="1"/>
          </p:nvPr>
        </p:nvSpPr>
        <p:spPr>
          <a:xfrm>
            <a:off x="228600" y="1905000"/>
            <a:ext cx="8229600" cy="4389438"/>
          </a:xfrm>
        </p:spPr>
        <p:txBody>
          <a:bodyPr/>
          <a:lstStyle/>
          <a:p>
            <a:r>
              <a:rPr lang="en-US" smtClean="0"/>
              <a:t>Ornamentation was only through the textures of natural materials</a:t>
            </a:r>
          </a:p>
          <a:p>
            <a:r>
              <a:rPr lang="en-US" smtClean="0"/>
              <a:t>Combines marble floors, polished steel columns—screen walls of glass and polished marble</a:t>
            </a:r>
          </a:p>
        </p:txBody>
      </p:sp>
      <p:sp>
        <p:nvSpPr>
          <p:cNvPr id="4" name="Rectangle 3"/>
          <p:cNvSpPr txBox="1">
            <a:spLocks noChangeArrowheads="1"/>
          </p:cNvSpPr>
          <p:nvPr/>
        </p:nvSpPr>
        <p:spPr>
          <a:xfrm>
            <a:off x="304800" y="3886200"/>
            <a:ext cx="8229600" cy="1752600"/>
          </a:xfrm>
          <a:prstGeom prst="rect">
            <a:avLst/>
          </a:prstGeom>
        </p:spPr>
        <p:txBody>
          <a:bodyPr>
            <a:normAutofit/>
          </a:bodyPr>
          <a:lstStyle/>
          <a:p>
            <a:pPr marL="274320" indent="-274320" fontAlgn="auto">
              <a:spcBef>
                <a:spcPct val="20000"/>
              </a:spcBef>
              <a:spcAft>
                <a:spcPts val="0"/>
              </a:spcAft>
              <a:buClr>
                <a:schemeClr val="accent3"/>
              </a:buClr>
              <a:buSzPct val="95000"/>
              <a:buFont typeface="Wingdings 2"/>
              <a:buChar char=""/>
              <a:defRPr/>
            </a:pPr>
            <a:r>
              <a:rPr lang="en-US" sz="2600" dirty="0">
                <a:latin typeface="+mn-lt"/>
              </a:rPr>
              <a:t>Designed the German Pavilion for the 1929 International Exposition in Barcelona, Spain</a:t>
            </a:r>
          </a:p>
          <a:p>
            <a:pPr marL="274320" indent="-274320" fontAlgn="auto">
              <a:spcBef>
                <a:spcPct val="20000"/>
              </a:spcBef>
              <a:spcAft>
                <a:spcPts val="0"/>
              </a:spcAft>
              <a:buClr>
                <a:schemeClr val="accent3"/>
              </a:buClr>
              <a:buSzPct val="95000"/>
              <a:buFont typeface="Wingdings 2"/>
              <a:buChar char=""/>
              <a:defRPr/>
            </a:pPr>
            <a:r>
              <a:rPr lang="en-US" sz="2600" dirty="0">
                <a:latin typeface="+mn-lt"/>
              </a:rPr>
              <a:t>Used the open plan inspired by Wright</a:t>
            </a:r>
          </a:p>
        </p:txBody>
      </p:sp>
      <p:pic>
        <p:nvPicPr>
          <p:cNvPr id="2" name="Picture 1" descr="b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4800600"/>
            <a:ext cx="1981200" cy="191258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rthalf2"/>
          <p:cNvPicPr>
            <a:picLocks noChangeAspect="1" noChangeArrowheads="1"/>
          </p:cNvPicPr>
          <p:nvPr/>
        </p:nvPicPr>
        <p:blipFill>
          <a:blip r:embed="rId2" cstate="print"/>
          <a:srcRect/>
          <a:stretch>
            <a:fillRect/>
          </a:stretch>
        </p:blipFill>
        <p:spPr bwMode="auto">
          <a:xfrm>
            <a:off x="152400" y="152401"/>
            <a:ext cx="4191000" cy="2734054"/>
          </a:xfrm>
          <a:prstGeom prst="rect">
            <a:avLst/>
          </a:prstGeom>
          <a:noFill/>
          <a:ln w="9525">
            <a:noFill/>
            <a:miter lim="800000"/>
            <a:headEnd/>
            <a:tailEnd/>
          </a:ln>
        </p:spPr>
      </p:pic>
      <p:pic>
        <p:nvPicPr>
          <p:cNvPr id="28675" name="Picture 7" descr="whole"/>
          <p:cNvPicPr>
            <a:picLocks noGrp="1" noChangeAspect="1" noChangeArrowheads="1"/>
          </p:cNvPicPr>
          <p:nvPr>
            <p:ph sz="half" idx="1"/>
          </p:nvPr>
        </p:nvPicPr>
        <p:blipFill>
          <a:blip r:embed="rId3" cstate="print"/>
          <a:srcRect l="22500" r="22500"/>
          <a:stretch>
            <a:fillRect/>
          </a:stretch>
        </p:blipFill>
        <p:spPr>
          <a:xfrm>
            <a:off x="152400" y="3048000"/>
            <a:ext cx="3154669" cy="3535363"/>
          </a:xfrm>
          <a:noFill/>
        </p:spPr>
      </p:pic>
      <p:pic>
        <p:nvPicPr>
          <p:cNvPr id="28676" name="Picture 10" descr="lfthalf2"/>
          <p:cNvPicPr>
            <a:picLocks noGrp="1" noChangeAspect="1" noChangeArrowheads="1"/>
          </p:cNvPicPr>
          <p:nvPr>
            <p:ph sz="half" idx="2"/>
          </p:nvPr>
        </p:nvPicPr>
        <p:blipFill>
          <a:blip r:embed="rId4" cstate="print"/>
          <a:srcRect/>
          <a:stretch>
            <a:fillRect/>
          </a:stretch>
        </p:blipFill>
        <p:spPr>
          <a:xfrm>
            <a:off x="5029200" y="152400"/>
            <a:ext cx="3724275" cy="5334000"/>
          </a:xfrm>
          <a:noFill/>
        </p:spPr>
      </p:pic>
      <p:sp>
        <p:nvSpPr>
          <p:cNvPr id="4" name="TextBox 3"/>
          <p:cNvSpPr txBox="1"/>
          <p:nvPr/>
        </p:nvSpPr>
        <p:spPr>
          <a:xfrm>
            <a:off x="5029200" y="5715000"/>
            <a:ext cx="3733800" cy="646331"/>
          </a:xfrm>
          <a:prstGeom prst="rect">
            <a:avLst/>
          </a:prstGeom>
          <a:noFill/>
        </p:spPr>
        <p:txBody>
          <a:bodyPr wrap="square" rtlCol="0">
            <a:spAutoFit/>
          </a:bodyPr>
          <a:lstStyle/>
          <a:p>
            <a:r>
              <a:rPr lang="en-US" dirty="0" smtClean="0"/>
              <a:t>Barcelona Pavilion by </a:t>
            </a:r>
            <a:r>
              <a:rPr lang="en-US" dirty="0" err="1" smtClean="0"/>
              <a:t>Mies</a:t>
            </a:r>
            <a:r>
              <a:rPr lang="en-US" dirty="0" smtClean="0"/>
              <a:t> van der </a:t>
            </a:r>
            <a:r>
              <a:rPr lang="en-US" dirty="0" err="1" smtClean="0"/>
              <a:t>Rohe</a:t>
            </a:r>
            <a:r>
              <a:rPr lang="en-US" dirty="0" smtClean="0"/>
              <a:t>  1929</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intoint"/>
          <p:cNvPicPr>
            <a:picLocks noGrp="1" noChangeAspect="1" noChangeArrowheads="1"/>
          </p:cNvPicPr>
          <p:nvPr>
            <p:ph sz="half" idx="1"/>
          </p:nvPr>
        </p:nvPicPr>
        <p:blipFill>
          <a:blip r:embed="rId2" cstate="print"/>
          <a:srcRect/>
          <a:stretch>
            <a:fillRect/>
          </a:stretch>
        </p:blipFill>
        <p:spPr>
          <a:xfrm>
            <a:off x="152400" y="152400"/>
            <a:ext cx="4495800" cy="3249613"/>
          </a:xfrm>
          <a:noFill/>
        </p:spPr>
      </p:pic>
      <p:pic>
        <p:nvPicPr>
          <p:cNvPr id="29699" name="Picture 9" descr="int2"/>
          <p:cNvPicPr>
            <a:picLocks noGrp="1" noChangeAspect="1" noChangeArrowheads="1"/>
          </p:cNvPicPr>
          <p:nvPr>
            <p:ph sz="half" idx="2"/>
          </p:nvPr>
        </p:nvPicPr>
        <p:blipFill>
          <a:blip r:embed="rId3" cstate="print"/>
          <a:srcRect/>
          <a:stretch>
            <a:fillRect/>
          </a:stretch>
        </p:blipFill>
        <p:spPr>
          <a:xfrm>
            <a:off x="152400" y="3505200"/>
            <a:ext cx="4953000" cy="3167063"/>
          </a:xfrm>
          <a:noFill/>
        </p:spPr>
      </p:pic>
      <p:sp>
        <p:nvSpPr>
          <p:cNvPr id="5" name="Rectangle 3"/>
          <p:cNvSpPr txBox="1">
            <a:spLocks noChangeArrowheads="1"/>
          </p:cNvSpPr>
          <p:nvPr/>
        </p:nvSpPr>
        <p:spPr>
          <a:xfrm>
            <a:off x="4953000" y="762000"/>
            <a:ext cx="4038600" cy="2133600"/>
          </a:xfrm>
          <a:prstGeom prst="rect">
            <a:avLst/>
          </a:prstGeom>
        </p:spPr>
        <p:txBody>
          <a:bodyPr>
            <a:normAutofit/>
          </a:bodyPr>
          <a:lstStyle/>
          <a:p>
            <a:pPr marL="274320" indent="-274320" fontAlgn="auto">
              <a:spcBef>
                <a:spcPct val="20000"/>
              </a:spcBef>
              <a:spcAft>
                <a:spcPts val="0"/>
              </a:spcAft>
              <a:buClr>
                <a:schemeClr val="accent3"/>
              </a:buClr>
              <a:buSzPct val="95000"/>
              <a:buFont typeface="Wingdings 2"/>
              <a:buChar char=""/>
              <a:defRPr/>
            </a:pPr>
            <a:r>
              <a:rPr lang="en-US" sz="2000" dirty="0" err="1" smtClean="0">
                <a:latin typeface="+mn-lt"/>
              </a:rPr>
              <a:t>Mies</a:t>
            </a:r>
            <a:r>
              <a:rPr lang="en-US" sz="2000" dirty="0" smtClean="0">
                <a:latin typeface="+mn-lt"/>
              </a:rPr>
              <a:t> van der </a:t>
            </a:r>
            <a:r>
              <a:rPr lang="en-US" sz="2000" dirty="0" err="1" smtClean="0">
                <a:latin typeface="+mn-lt"/>
              </a:rPr>
              <a:t>Rohe</a:t>
            </a:r>
            <a:r>
              <a:rPr lang="en-US" sz="2000" dirty="0" smtClean="0">
                <a:latin typeface="+mn-lt"/>
              </a:rPr>
              <a:t> designed </a:t>
            </a:r>
            <a:r>
              <a:rPr lang="en-US" sz="2000" dirty="0">
                <a:latin typeface="+mn-lt"/>
              </a:rPr>
              <a:t>the Barcelona chair and </a:t>
            </a:r>
            <a:r>
              <a:rPr lang="en-US" sz="2000" dirty="0" smtClean="0">
                <a:latin typeface="+mn-lt"/>
              </a:rPr>
              <a:t>ottoman and day bed </a:t>
            </a:r>
            <a:r>
              <a:rPr lang="en-US" sz="2000" dirty="0">
                <a:latin typeface="+mn-lt"/>
              </a:rPr>
              <a:t>for the </a:t>
            </a:r>
            <a:r>
              <a:rPr lang="en-US" sz="2000" dirty="0" smtClean="0">
                <a:latin typeface="+mn-lt"/>
              </a:rPr>
              <a:t>exhibition in 1929. </a:t>
            </a:r>
          </a:p>
          <a:p>
            <a:pPr marL="274320" indent="-274320" fontAlgn="auto">
              <a:spcBef>
                <a:spcPct val="20000"/>
              </a:spcBef>
              <a:spcAft>
                <a:spcPts val="0"/>
              </a:spcAft>
              <a:buClr>
                <a:schemeClr val="accent3"/>
              </a:buClr>
              <a:buSzPct val="95000"/>
              <a:buFont typeface="Wingdings 2"/>
              <a:buChar char=""/>
              <a:defRPr/>
            </a:pPr>
            <a:r>
              <a:rPr lang="en-US" sz="2000" dirty="0" smtClean="0">
                <a:latin typeface="+mn-lt"/>
              </a:rPr>
              <a:t>These are still manufactured today, by Knoll furniture company.</a:t>
            </a:r>
            <a:endParaRPr lang="en-US" sz="2000" dirty="0">
              <a:latin typeface="+mn-lt"/>
            </a:endParaRPr>
          </a:p>
        </p:txBody>
      </p:sp>
      <p:pic>
        <p:nvPicPr>
          <p:cNvPr id="29701" name="Picture 4" descr="barcelona-1"/>
          <p:cNvPicPr>
            <a:picLocks noChangeAspect="1" noChangeArrowheads="1"/>
          </p:cNvPicPr>
          <p:nvPr/>
        </p:nvPicPr>
        <p:blipFill>
          <a:blip r:embed="rId4" cstate="print"/>
          <a:srcRect/>
          <a:stretch>
            <a:fillRect/>
          </a:stretch>
        </p:blipFill>
        <p:spPr bwMode="auto">
          <a:xfrm>
            <a:off x="5257800" y="3657600"/>
            <a:ext cx="3665538" cy="29718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International Style</a:t>
            </a:r>
          </a:p>
        </p:txBody>
      </p:sp>
      <p:sp>
        <p:nvSpPr>
          <p:cNvPr id="30723" name="Rectangle 3"/>
          <p:cNvSpPr>
            <a:spLocks noGrp="1" noChangeArrowheads="1"/>
          </p:cNvSpPr>
          <p:nvPr>
            <p:ph idx="1"/>
          </p:nvPr>
        </p:nvSpPr>
        <p:spPr/>
        <p:txBody>
          <a:bodyPr/>
          <a:lstStyle/>
          <a:p>
            <a:r>
              <a:rPr lang="en-US" dirty="0" err="1" smtClean="0"/>
              <a:t>Mies</a:t>
            </a:r>
            <a:r>
              <a:rPr lang="en-US" dirty="0" smtClean="0"/>
              <a:t> van der </a:t>
            </a:r>
            <a:r>
              <a:rPr lang="en-US" dirty="0" err="1"/>
              <a:t>R</a:t>
            </a:r>
            <a:r>
              <a:rPr lang="en-US" dirty="0" err="1" smtClean="0"/>
              <a:t>ohe</a:t>
            </a:r>
            <a:r>
              <a:rPr lang="en-US" dirty="0" smtClean="0"/>
              <a:t> crystallized the machine-oriented aesthetic of the Bauhaus and these ideas spread throughout Europe and America.</a:t>
            </a:r>
          </a:p>
          <a:p>
            <a:endParaRPr lang="en-US" dirty="0" smtClean="0"/>
          </a:p>
          <a:p>
            <a:r>
              <a:rPr lang="en-US" dirty="0" smtClean="0"/>
              <a:t> The term </a:t>
            </a:r>
            <a:r>
              <a:rPr lang="en-US" i="1" dirty="0" smtClean="0"/>
              <a:t>International Style </a:t>
            </a:r>
            <a:r>
              <a:rPr lang="en-US" dirty="0" smtClean="0"/>
              <a:t>was coined by an exhibit of Modern Architecture at the Museum of Modern Art in New York in 1933.</a:t>
            </a:r>
            <a:endParaRPr lang="en-US" i="1" dirty="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p:txBody>
          <a:bodyPr/>
          <a:lstStyle/>
          <a:p>
            <a:endParaRPr lang="en-US" smtClean="0"/>
          </a:p>
        </p:txBody>
      </p:sp>
      <p:pic>
        <p:nvPicPr>
          <p:cNvPr id="31747" name="Picture 4" descr="P1010037"/>
          <p:cNvPicPr>
            <a:picLocks noGrp="1" noChangeAspect="1" noChangeArrowheads="1"/>
          </p:cNvPicPr>
          <p:nvPr>
            <p:ph idx="1"/>
          </p:nvPr>
        </p:nvPicPr>
        <p:blipFill>
          <a:blip r:embed="rId2" cstate="print"/>
          <a:srcRect/>
          <a:stretch>
            <a:fillRect/>
          </a:stretch>
        </p:blipFill>
        <p:spPr>
          <a:xfrm>
            <a:off x="0" y="0"/>
            <a:ext cx="4673600" cy="3505200"/>
          </a:xfrm>
          <a:noFill/>
        </p:spPr>
      </p:pic>
      <p:pic>
        <p:nvPicPr>
          <p:cNvPr id="4" name="Picture 4" descr="P1010039"/>
          <p:cNvPicPr>
            <a:picLocks noChangeAspect="1" noChangeArrowheads="1"/>
          </p:cNvPicPr>
          <p:nvPr/>
        </p:nvPicPr>
        <p:blipFill>
          <a:blip r:embed="rId3" cstate="print"/>
          <a:srcRect/>
          <a:stretch>
            <a:fillRect/>
          </a:stretch>
        </p:blipFill>
        <p:spPr bwMode="auto">
          <a:xfrm>
            <a:off x="4687614" y="0"/>
            <a:ext cx="4419600" cy="3505200"/>
          </a:xfrm>
          <a:prstGeom prst="rect">
            <a:avLst/>
          </a:prstGeom>
          <a:noFill/>
          <a:ln w="9525">
            <a:noFill/>
            <a:miter lim="800000"/>
            <a:headEnd/>
            <a:tailEnd/>
          </a:ln>
        </p:spPr>
      </p:pic>
      <p:sp>
        <p:nvSpPr>
          <p:cNvPr id="2" name="TextBox 1"/>
          <p:cNvSpPr txBox="1"/>
          <p:nvPr/>
        </p:nvSpPr>
        <p:spPr>
          <a:xfrm>
            <a:off x="76200" y="5029200"/>
            <a:ext cx="3581400" cy="923330"/>
          </a:xfrm>
          <a:prstGeom prst="rect">
            <a:avLst/>
          </a:prstGeom>
          <a:noFill/>
        </p:spPr>
        <p:txBody>
          <a:bodyPr wrap="square" rtlCol="0">
            <a:spAutoFit/>
          </a:bodyPr>
          <a:lstStyle/>
          <a:p>
            <a:r>
              <a:rPr lang="en-US" dirty="0" smtClean="0"/>
              <a:t>Two houses in Athens that have an</a:t>
            </a:r>
          </a:p>
          <a:p>
            <a:r>
              <a:rPr lang="en-US" dirty="0" smtClean="0"/>
              <a:t>International Style appearance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Le Corbusier </a:t>
            </a:r>
            <a:br>
              <a:rPr lang="en-US" sz="2800" dirty="0" smtClean="0"/>
            </a:br>
            <a:r>
              <a:rPr lang="en-US" sz="2000" dirty="0" smtClean="0"/>
              <a:t>(born name was Charles </a:t>
            </a:r>
            <a:r>
              <a:rPr lang="en-US" sz="2000" dirty="0" err="1" smtClean="0"/>
              <a:t>Edouard</a:t>
            </a:r>
            <a:r>
              <a:rPr lang="en-US" sz="2000" dirty="0" smtClean="0"/>
              <a:t> </a:t>
            </a:r>
            <a:r>
              <a:rPr lang="en-US" sz="2000" dirty="0" err="1" smtClean="0"/>
              <a:t>Jeanneret</a:t>
            </a:r>
            <a:r>
              <a:rPr lang="en-US" sz="2000" dirty="0" smtClean="0"/>
              <a:t>, 1887 - 1965</a:t>
            </a:r>
            <a:r>
              <a:rPr lang="en-US" sz="2800" dirty="0" smtClean="0"/>
              <a:t>  </a:t>
            </a:r>
            <a:endParaRPr lang="en-US" sz="2800" dirty="0"/>
          </a:p>
        </p:txBody>
      </p:sp>
      <p:pic>
        <p:nvPicPr>
          <p:cNvPr id="4" name="Content Placeholder 3" descr="corbusier.gif.jpeg"/>
          <p:cNvPicPr>
            <a:picLocks noGrp="1" noChangeAspect="1"/>
          </p:cNvPicPr>
          <p:nvPr>
            <p:ph idx="1"/>
          </p:nvPr>
        </p:nvPicPr>
        <p:blipFill>
          <a:blip r:embed="rId2">
            <a:extLst>
              <a:ext uri="{28A0092B-C50C-407E-A947-70E740481C1C}">
                <a14:useLocalDpi xmlns:a14="http://schemas.microsoft.com/office/drawing/2010/main" val="0"/>
              </a:ext>
            </a:extLst>
          </a:blip>
          <a:srcRect l="-78991" r="-78991"/>
          <a:stretch>
            <a:fillRect/>
          </a:stretch>
        </p:blipFill>
        <p:spPr>
          <a:xfrm>
            <a:off x="-1447800" y="2133600"/>
            <a:ext cx="6428911" cy="3429000"/>
          </a:xfrm>
        </p:spPr>
      </p:pic>
      <p:sp>
        <p:nvSpPr>
          <p:cNvPr id="6" name="TextBox 5"/>
          <p:cNvSpPr txBox="1"/>
          <p:nvPr/>
        </p:nvSpPr>
        <p:spPr>
          <a:xfrm>
            <a:off x="4038600" y="2209800"/>
            <a:ext cx="3124200" cy="2585323"/>
          </a:xfrm>
          <a:prstGeom prst="rect">
            <a:avLst/>
          </a:prstGeom>
          <a:noFill/>
        </p:spPr>
        <p:txBody>
          <a:bodyPr wrap="square" rtlCol="0">
            <a:spAutoFit/>
          </a:bodyPr>
          <a:lstStyle/>
          <a:p>
            <a:r>
              <a:rPr lang="en-US" dirty="0" smtClean="0"/>
              <a:t>Architect, painter, furniture designer, city planner.  Le Corbusier was one of the most influential architects, and architectural thinkers, of the 20</a:t>
            </a:r>
            <a:r>
              <a:rPr lang="en-US" baseline="30000" dirty="0" smtClean="0"/>
              <a:t>th</a:t>
            </a:r>
            <a:r>
              <a:rPr lang="en-US" dirty="0" smtClean="0"/>
              <a:t> century.</a:t>
            </a:r>
          </a:p>
          <a:p>
            <a:endParaRPr lang="en-US" dirty="0"/>
          </a:p>
          <a:p>
            <a:r>
              <a:rPr lang="en-US" dirty="0" smtClean="0">
                <a:hlinkClick r:id="rId3"/>
              </a:rPr>
              <a:t>Le Corbusier overview video</a:t>
            </a:r>
            <a:r>
              <a:rPr lang="en-US" dirty="0" smtClean="0"/>
              <a:t>  </a:t>
            </a:r>
            <a:r>
              <a:rPr lang="en-US" sz="1400" dirty="0" smtClean="0"/>
              <a:t>4 minute video</a:t>
            </a:r>
            <a:endParaRPr lang="en-US" sz="1400" dirty="0"/>
          </a:p>
        </p:txBody>
      </p:sp>
    </p:spTree>
    <p:extLst>
      <p:ext uri="{BB962C8B-B14F-4D97-AF65-F5344CB8AC3E}">
        <p14:creationId xmlns:p14="http://schemas.microsoft.com/office/powerpoint/2010/main" val="166868487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400" dirty="0" smtClean="0"/>
              <a:t>Le Corbusier: </a:t>
            </a:r>
            <a:br>
              <a:rPr lang="en-US" sz="2400" dirty="0" smtClean="0"/>
            </a:br>
            <a:r>
              <a:rPr lang="en-US" sz="2400" dirty="0" smtClean="0"/>
              <a:t>“Architecture is the masterly, correct and magnificent play of volumes brought together in light.”</a:t>
            </a:r>
            <a:endParaRPr lang="en-US" sz="2400" dirty="0"/>
          </a:p>
        </p:txBody>
      </p:sp>
      <p:pic>
        <p:nvPicPr>
          <p:cNvPr id="4" name="Content Placeholder 3" descr="le_corbusier_chapelle-ronchamp.jpg"/>
          <p:cNvPicPr>
            <a:picLocks noGrp="1" noChangeAspect="1"/>
          </p:cNvPicPr>
          <p:nvPr>
            <p:ph idx="1"/>
          </p:nvPr>
        </p:nvPicPr>
        <p:blipFill>
          <a:blip r:embed="rId2">
            <a:extLst>
              <a:ext uri="{28A0092B-C50C-407E-A947-70E740481C1C}">
                <a14:useLocalDpi xmlns:a14="http://schemas.microsoft.com/office/drawing/2010/main" val="0"/>
              </a:ext>
            </a:extLst>
          </a:blip>
          <a:srcRect l="-16222" r="-16222"/>
          <a:stretch>
            <a:fillRect/>
          </a:stretch>
        </p:blipFill>
        <p:spPr>
          <a:xfrm>
            <a:off x="457200" y="2133600"/>
            <a:ext cx="4267200" cy="2276004"/>
          </a:xfrm>
          <a:prstGeom prst="rect">
            <a:avLst/>
          </a:prstGeom>
        </p:spPr>
      </p:pic>
      <p:pic>
        <p:nvPicPr>
          <p:cNvPr id="5" name="Picture 4" descr="le-corbusie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33600"/>
            <a:ext cx="2248094" cy="2778644"/>
          </a:xfrm>
          <a:prstGeom prst="rect">
            <a:avLst/>
          </a:prstGeom>
        </p:spPr>
      </p:pic>
      <p:pic>
        <p:nvPicPr>
          <p:cNvPr id="6" name="Picture 5" descr="le_corbusier_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4939831"/>
            <a:ext cx="3429000" cy="1887279"/>
          </a:xfrm>
          <a:prstGeom prst="rect">
            <a:avLst/>
          </a:prstGeom>
        </p:spPr>
      </p:pic>
    </p:spTree>
    <p:extLst>
      <p:ext uri="{BB962C8B-B14F-4D97-AF65-F5344CB8AC3E}">
        <p14:creationId xmlns:p14="http://schemas.microsoft.com/office/powerpoint/2010/main" val="270040524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Le Corbusier “Chaise Lounge”, “LC1 Armchair”, stool “LC7”, chair </a:t>
            </a:r>
            <a:br>
              <a:rPr lang="en-US" sz="2400" dirty="0" smtClean="0"/>
            </a:br>
            <a:r>
              <a:rPr lang="en-US" sz="2400" dirty="0" smtClean="0"/>
              <a:t>“LC3”, all designed in 1928 </a:t>
            </a:r>
            <a:br>
              <a:rPr lang="en-US" sz="2400" dirty="0" smtClean="0"/>
            </a:br>
            <a:endParaRPr lang="en-US" sz="2400" dirty="0"/>
          </a:p>
        </p:txBody>
      </p:sp>
      <p:pic>
        <p:nvPicPr>
          <p:cNvPr id="4" name="Content Placeholder 3" descr="6a00d834515c5b69e200e54f4afbd48833-640wi.jpg"/>
          <p:cNvPicPr>
            <a:picLocks noGrp="1" noChangeAspect="1"/>
          </p:cNvPicPr>
          <p:nvPr>
            <p:ph idx="1"/>
          </p:nvPr>
        </p:nvPicPr>
        <p:blipFill>
          <a:blip r:embed="rId2">
            <a:extLst>
              <a:ext uri="{28A0092B-C50C-407E-A947-70E740481C1C}">
                <a14:useLocalDpi xmlns:a14="http://schemas.microsoft.com/office/drawing/2010/main" val="0"/>
              </a:ext>
            </a:extLst>
          </a:blip>
          <a:srcRect l="-43743" r="-43743"/>
          <a:stretch>
            <a:fillRect/>
          </a:stretch>
        </p:blipFill>
        <p:spPr>
          <a:xfrm>
            <a:off x="-457200" y="2057400"/>
            <a:ext cx="3886200" cy="2072790"/>
          </a:xfrm>
        </p:spPr>
      </p:pic>
      <p:pic>
        <p:nvPicPr>
          <p:cNvPr id="5" name="Picture 4" descr="6a00d834515c5b69e200e54f5ef2c88834-640w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057400"/>
            <a:ext cx="2009040" cy="2133600"/>
          </a:xfrm>
          <a:prstGeom prst="rect">
            <a:avLst/>
          </a:prstGeom>
        </p:spPr>
      </p:pic>
      <p:pic>
        <p:nvPicPr>
          <p:cNvPr id="6" name="Picture 5" descr="Le_Corbusier-Fauteuil_LC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343400"/>
            <a:ext cx="2133600" cy="2133600"/>
          </a:xfrm>
          <a:prstGeom prst="rect">
            <a:avLst/>
          </a:prstGeom>
        </p:spPr>
      </p:pic>
      <p:pic>
        <p:nvPicPr>
          <p:cNvPr id="7" name="Picture 6" descr="Le_Corbusier_Pierre_Jeanneret_et_Charlotte_Perriand-Fauteuil_LC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1" y="2057401"/>
            <a:ext cx="2133600" cy="2133600"/>
          </a:xfrm>
          <a:prstGeom prst="rect">
            <a:avLst/>
          </a:prstGeom>
        </p:spPr>
      </p:pic>
      <p:sp>
        <p:nvSpPr>
          <p:cNvPr id="3" name="TextBox 2"/>
          <p:cNvSpPr txBox="1"/>
          <p:nvPr/>
        </p:nvSpPr>
        <p:spPr>
          <a:xfrm>
            <a:off x="3200400" y="4724400"/>
            <a:ext cx="5856178" cy="923330"/>
          </a:xfrm>
          <a:prstGeom prst="rect">
            <a:avLst/>
          </a:prstGeom>
          <a:noFill/>
        </p:spPr>
        <p:txBody>
          <a:bodyPr wrap="none" rtlCol="0">
            <a:spAutoFit/>
          </a:bodyPr>
          <a:lstStyle/>
          <a:p>
            <a:r>
              <a:rPr lang="en-US" dirty="0" smtClean="0"/>
              <a:t>One of the important design concepts in these pieces is</a:t>
            </a:r>
          </a:p>
          <a:p>
            <a:r>
              <a:rPr lang="en-US" dirty="0" smtClean="0"/>
              <a:t>the expression of ‘structure’ as a distinct, and separate</a:t>
            </a:r>
          </a:p>
          <a:p>
            <a:r>
              <a:rPr lang="en-US" dirty="0" smtClean="0"/>
              <a:t>component from the non-structural elements. </a:t>
            </a:r>
          </a:p>
        </p:txBody>
      </p:sp>
    </p:spTree>
    <p:extLst>
      <p:ext uri="{BB962C8B-B14F-4D97-AF65-F5344CB8AC3E}">
        <p14:creationId xmlns:p14="http://schemas.microsoft.com/office/powerpoint/2010/main" val="135038228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Autofit/>
          </a:bodyPr>
          <a:lstStyle/>
          <a:p>
            <a:pPr algn="ctr" fontAlgn="auto">
              <a:spcAft>
                <a:spcPts val="0"/>
              </a:spcAft>
              <a:defRPr/>
            </a:pPr>
            <a:r>
              <a:rPr lang="en-US" dirty="0" smtClean="0"/>
              <a:t>La Corbusier,    </a:t>
            </a:r>
            <a:br>
              <a:rPr lang="en-US" dirty="0" smtClean="0"/>
            </a:br>
            <a:r>
              <a:rPr lang="en-US" dirty="0" smtClean="0"/>
              <a:t>The Villa </a:t>
            </a:r>
            <a:r>
              <a:rPr lang="en-US" dirty="0" err="1" smtClean="0"/>
              <a:t>Savoye</a:t>
            </a:r>
            <a:r>
              <a:rPr lang="en-US" dirty="0" smtClean="0"/>
              <a:t> (Outside of Paris)</a:t>
            </a:r>
            <a:br>
              <a:rPr lang="en-US" dirty="0" smtClean="0"/>
            </a:br>
            <a:r>
              <a:rPr lang="en-US" dirty="0" smtClean="0"/>
              <a:t>1929-30</a:t>
            </a:r>
          </a:p>
        </p:txBody>
      </p:sp>
      <p:sp>
        <p:nvSpPr>
          <p:cNvPr id="33795" name="Rectangle 3"/>
          <p:cNvSpPr>
            <a:spLocks noGrp="1" noChangeArrowheads="1"/>
          </p:cNvSpPr>
          <p:nvPr>
            <p:ph idx="1"/>
          </p:nvPr>
        </p:nvSpPr>
        <p:spPr/>
        <p:txBody>
          <a:bodyPr>
            <a:normAutofit fontScale="85000" lnSpcReduction="10000"/>
          </a:bodyPr>
          <a:lstStyle/>
          <a:p>
            <a:r>
              <a:rPr lang="en-US" dirty="0" smtClean="0"/>
              <a:t>Expresses “the machine for living” idea.</a:t>
            </a:r>
          </a:p>
          <a:p>
            <a:endParaRPr lang="en-US" dirty="0" smtClean="0"/>
          </a:p>
          <a:p>
            <a:r>
              <a:rPr lang="en-US" dirty="0" smtClean="0"/>
              <a:t>Built with reinforced concrete construction.</a:t>
            </a:r>
          </a:p>
          <a:p>
            <a:endParaRPr lang="en-US" dirty="0" smtClean="0"/>
          </a:p>
          <a:p>
            <a:r>
              <a:rPr lang="en-US" dirty="0" smtClean="0"/>
              <a:t>Walls do not have a load-bearing function.</a:t>
            </a:r>
          </a:p>
          <a:p>
            <a:endParaRPr lang="en-US" dirty="0" smtClean="0"/>
          </a:p>
          <a:p>
            <a:r>
              <a:rPr lang="en-US" dirty="0" smtClean="0"/>
              <a:t>Uses of horizontal ribbon windows.</a:t>
            </a:r>
          </a:p>
          <a:p>
            <a:endParaRPr lang="en-US" dirty="0" smtClean="0"/>
          </a:p>
          <a:p>
            <a:r>
              <a:rPr lang="en-US" dirty="0" smtClean="0"/>
              <a:t>Uses industrial materials.</a:t>
            </a:r>
          </a:p>
          <a:p>
            <a:endParaRPr lang="en-US" dirty="0" smtClean="0"/>
          </a:p>
          <a:p>
            <a:r>
              <a:rPr lang="en-US" dirty="0" smtClean="0"/>
              <a:t>Interior space is fluid and open, uses tubular steel hand railings.</a:t>
            </a:r>
          </a:p>
          <a:p>
            <a:endParaRPr lang="en-US" dirty="0" smtClean="0"/>
          </a:p>
          <a:p>
            <a:r>
              <a:rPr lang="en-US" dirty="0" smtClean="0"/>
              <a:t>Open deck located on roof</a:t>
            </a:r>
          </a:p>
          <a:p>
            <a:endParaRPr lang="en-US" sz="2800" dirty="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Modernism</a:t>
            </a:r>
            <a:br>
              <a:rPr lang="en-US" sz="2400" dirty="0" smtClean="0"/>
            </a:br>
            <a:endParaRPr lang="en-US" sz="2400" dirty="0"/>
          </a:p>
        </p:txBody>
      </p:sp>
      <p:sp>
        <p:nvSpPr>
          <p:cNvPr id="3" name="Content Placeholder 2"/>
          <p:cNvSpPr>
            <a:spLocks noGrp="1"/>
          </p:cNvSpPr>
          <p:nvPr>
            <p:ph idx="1"/>
          </p:nvPr>
        </p:nvSpPr>
        <p:spPr/>
        <p:txBody>
          <a:bodyPr/>
          <a:lstStyle/>
          <a:p>
            <a:r>
              <a:rPr lang="en-US" sz="2000" b="1" dirty="0"/>
              <a:t>Modernism</a:t>
            </a:r>
            <a:r>
              <a:rPr lang="en-US" sz="2000" dirty="0"/>
              <a:t>, </a:t>
            </a:r>
            <a:r>
              <a:rPr lang="en-US" sz="2000" dirty="0" smtClean="0"/>
              <a:t>describes </a:t>
            </a:r>
            <a:r>
              <a:rPr lang="en-US" sz="2000" dirty="0"/>
              <a:t>the modernist movement in the arts, its set of cultural tendencies and associated cultural movements, originally arising from wide-scale and far-reaching changes to Western society in the late 19th and early 20th centuries. </a:t>
            </a:r>
            <a:endParaRPr lang="en-US" sz="2000" dirty="0" smtClean="0"/>
          </a:p>
          <a:p>
            <a:endParaRPr lang="en-US" sz="2000" dirty="0"/>
          </a:p>
          <a:p>
            <a:r>
              <a:rPr lang="en-US" sz="2000" dirty="0" smtClean="0"/>
              <a:t>In </a:t>
            </a:r>
            <a:r>
              <a:rPr lang="en-US" sz="2000" dirty="0"/>
              <a:t>particular the development of modern industrial societies and the rapid growth of cities, followed then by the horror of World War I, were among the factors that shaped Modernism</a:t>
            </a:r>
            <a:r>
              <a:rPr lang="en-US" sz="2000" dirty="0" smtClean="0"/>
              <a:t>.</a:t>
            </a:r>
          </a:p>
          <a:p>
            <a:endParaRPr lang="en-US" sz="2000" dirty="0" smtClean="0"/>
          </a:p>
          <a:p>
            <a:r>
              <a:rPr lang="en-US" sz="2000" dirty="0"/>
              <a:t>Some commentators define Modernism as a socially progressive trend of thought that affirms the power of human beings to create, improve and reshape their environment with the aid of practical experimentation, scientific knowledge, or technology.</a:t>
            </a:r>
          </a:p>
        </p:txBody>
      </p:sp>
    </p:spTree>
    <p:extLst>
      <p:ext uri="{BB962C8B-B14F-4D97-AF65-F5344CB8AC3E}">
        <p14:creationId xmlns:p14="http://schemas.microsoft.com/office/powerpoint/2010/main" val="593310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Le Corbusier’s “Five Points of Architecture”</a:t>
            </a:r>
            <a:br>
              <a:rPr lang="en-US" sz="2800" dirty="0" smtClean="0"/>
            </a:br>
            <a:endParaRPr lang="en-US" sz="2800" dirty="0"/>
          </a:p>
        </p:txBody>
      </p:sp>
      <p:sp>
        <p:nvSpPr>
          <p:cNvPr id="3" name="Content Placeholder 2"/>
          <p:cNvSpPr>
            <a:spLocks noGrp="1"/>
          </p:cNvSpPr>
          <p:nvPr>
            <p:ph idx="1"/>
          </p:nvPr>
        </p:nvSpPr>
        <p:spPr/>
        <p:txBody>
          <a:bodyPr>
            <a:normAutofit fontScale="92500" lnSpcReduction="20000"/>
          </a:bodyPr>
          <a:lstStyle/>
          <a:p>
            <a:r>
              <a:rPr lang="en-US" dirty="0" smtClean="0"/>
              <a:t>1.  </a:t>
            </a:r>
            <a:r>
              <a:rPr lang="en-US" dirty="0" smtClean="0">
                <a:solidFill>
                  <a:srgbClr val="0000FF"/>
                </a:solidFill>
              </a:rPr>
              <a:t>Supporting ‘</a:t>
            </a:r>
            <a:r>
              <a:rPr lang="en-US" dirty="0" err="1" smtClean="0">
                <a:solidFill>
                  <a:srgbClr val="0000FF"/>
                </a:solidFill>
              </a:rPr>
              <a:t>pilotis</a:t>
            </a:r>
            <a:r>
              <a:rPr lang="en-US" dirty="0" smtClean="0"/>
              <a:t>’ (columns): ground level supporting columns that elevate the building.</a:t>
            </a:r>
          </a:p>
          <a:p>
            <a:endParaRPr lang="en-US" dirty="0" smtClean="0"/>
          </a:p>
          <a:p>
            <a:r>
              <a:rPr lang="en-US" dirty="0" smtClean="0"/>
              <a:t>2.  </a:t>
            </a:r>
            <a:r>
              <a:rPr lang="en-US" dirty="0" smtClean="0">
                <a:solidFill>
                  <a:srgbClr val="0000FF"/>
                </a:solidFill>
              </a:rPr>
              <a:t>A freely designed façade</a:t>
            </a:r>
            <a:r>
              <a:rPr lang="en-US" dirty="0" smtClean="0"/>
              <a:t>: non load bearing walls that could be moved into any desired formation.</a:t>
            </a:r>
          </a:p>
          <a:p>
            <a:endParaRPr lang="en-US" dirty="0" smtClean="0"/>
          </a:p>
          <a:p>
            <a:r>
              <a:rPr lang="en-US" dirty="0" smtClean="0"/>
              <a:t>3.  </a:t>
            </a:r>
            <a:r>
              <a:rPr lang="en-US" dirty="0" smtClean="0">
                <a:solidFill>
                  <a:srgbClr val="0000FF"/>
                </a:solidFill>
              </a:rPr>
              <a:t>A roof garden/terrace</a:t>
            </a:r>
          </a:p>
          <a:p>
            <a:endParaRPr lang="en-US" dirty="0" smtClean="0"/>
          </a:p>
          <a:p>
            <a:r>
              <a:rPr lang="en-US" dirty="0" smtClean="0"/>
              <a:t>4.  </a:t>
            </a:r>
            <a:r>
              <a:rPr lang="en-US" dirty="0" smtClean="0">
                <a:solidFill>
                  <a:srgbClr val="0000FF"/>
                </a:solidFill>
              </a:rPr>
              <a:t>The free/open plan</a:t>
            </a:r>
            <a:r>
              <a:rPr lang="en-US" dirty="0" smtClean="0"/>
              <a:t>: walls can be located where desired, not limited by the requirement of bearing weight.</a:t>
            </a:r>
          </a:p>
          <a:p>
            <a:endParaRPr lang="en-US" dirty="0" smtClean="0"/>
          </a:p>
          <a:p>
            <a:r>
              <a:rPr lang="en-US" dirty="0" smtClean="0"/>
              <a:t>5</a:t>
            </a:r>
            <a:r>
              <a:rPr lang="en-US" dirty="0" smtClean="0">
                <a:solidFill>
                  <a:srgbClr val="0000FF"/>
                </a:solidFill>
              </a:rPr>
              <a:t>.  Horizontal windows</a:t>
            </a:r>
            <a:r>
              <a:rPr lang="en-US" dirty="0" smtClean="0"/>
              <a:t>: provide expansive views uninterrupted.</a:t>
            </a:r>
            <a:endParaRPr lang="en-US" dirty="0"/>
          </a:p>
        </p:txBody>
      </p:sp>
    </p:spTree>
    <p:extLst>
      <p:ext uri="{BB962C8B-B14F-4D97-AF65-F5344CB8AC3E}">
        <p14:creationId xmlns:p14="http://schemas.microsoft.com/office/powerpoint/2010/main" val="3293093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400" dirty="0" smtClean="0"/>
              <a:t>“The house is a machine for living in.” </a:t>
            </a:r>
            <a:br>
              <a:rPr lang="en-US" sz="2400" dirty="0" smtClean="0"/>
            </a:br>
            <a:r>
              <a:rPr lang="en-US" sz="2400" dirty="0" smtClean="0"/>
              <a:t>Le Corbusier</a:t>
            </a:r>
            <a:br>
              <a:rPr lang="en-US" sz="2400" dirty="0" smtClean="0"/>
            </a:br>
            <a:endParaRPr lang="en-US" sz="2400" dirty="0"/>
          </a:p>
        </p:txBody>
      </p:sp>
      <p:sp>
        <p:nvSpPr>
          <p:cNvPr id="3" name="Content Placeholder 2"/>
          <p:cNvSpPr>
            <a:spLocks noGrp="1"/>
          </p:cNvSpPr>
          <p:nvPr>
            <p:ph idx="1"/>
          </p:nvPr>
        </p:nvSpPr>
        <p:spPr/>
        <p:txBody>
          <a:bodyPr/>
          <a:lstStyle/>
          <a:p>
            <a:r>
              <a:rPr lang="en-US" dirty="0" smtClean="0"/>
              <a:t>Intended to be praise for the industrial, and machine, aesthetic.</a:t>
            </a:r>
          </a:p>
          <a:p>
            <a:endParaRPr lang="en-US" dirty="0" smtClean="0"/>
          </a:p>
          <a:p>
            <a:r>
              <a:rPr lang="en-US" dirty="0" smtClean="0"/>
              <a:t>Also suggests that architecture can ‘work’ as effectively as a machine, and that spaces should be made ‘functional’ more than they should be made ‘pretty.’</a:t>
            </a:r>
          </a:p>
          <a:p>
            <a:endParaRPr lang="en-US" dirty="0"/>
          </a:p>
        </p:txBody>
      </p:sp>
    </p:spTree>
    <p:extLst>
      <p:ext uri="{BB962C8B-B14F-4D97-AF65-F5344CB8AC3E}">
        <p14:creationId xmlns:p14="http://schemas.microsoft.com/office/powerpoint/2010/main" val="4236342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381000"/>
            <a:ext cx="8229600" cy="1143000"/>
          </a:xfrm>
        </p:spPr>
        <p:txBody>
          <a:bodyPr/>
          <a:lstStyle/>
          <a:p>
            <a:r>
              <a:rPr lang="en-US" dirty="0" smtClean="0"/>
              <a:t>The Villa </a:t>
            </a:r>
            <a:r>
              <a:rPr lang="en-US" dirty="0" err="1" smtClean="0"/>
              <a:t>Savoye</a:t>
            </a:r>
            <a:r>
              <a:rPr lang="en-US" dirty="0" smtClean="0"/>
              <a:t>, </a:t>
            </a:r>
            <a:r>
              <a:rPr lang="en-US" sz="2400" dirty="0" smtClean="0"/>
              <a:t>1928 - 1931</a:t>
            </a:r>
          </a:p>
        </p:txBody>
      </p:sp>
      <p:sp>
        <p:nvSpPr>
          <p:cNvPr id="34819" name="Rectangle 3"/>
          <p:cNvSpPr>
            <a:spLocks noGrp="1" noChangeArrowheads="1"/>
          </p:cNvSpPr>
          <p:nvPr>
            <p:ph idx="1"/>
          </p:nvPr>
        </p:nvSpPr>
        <p:spPr>
          <a:xfrm>
            <a:off x="533400" y="1447800"/>
            <a:ext cx="8229600" cy="4389437"/>
          </a:xfrm>
        </p:spPr>
        <p:txBody>
          <a:bodyPr/>
          <a:lstStyle/>
          <a:p>
            <a:r>
              <a:rPr lang="en-US" sz="2000" dirty="0" smtClean="0"/>
              <a:t>Use of columns to raise structure above ground, freeing ground for automobiles and people</a:t>
            </a:r>
          </a:p>
          <a:p>
            <a:r>
              <a:rPr lang="en-US" sz="2000" dirty="0" smtClean="0"/>
              <a:t>Developed his own furniture design using steel tubing and leather cushions</a:t>
            </a:r>
          </a:p>
          <a:p>
            <a:r>
              <a:rPr lang="en-US" sz="2000" dirty="0" smtClean="0">
                <a:hlinkClick r:id="rId2"/>
              </a:rPr>
              <a:t>Villa Savoye</a:t>
            </a:r>
            <a:r>
              <a:rPr lang="en-US" sz="2000" dirty="0" smtClean="0"/>
              <a:t>  </a:t>
            </a:r>
            <a:r>
              <a:rPr lang="en-US" sz="1400" dirty="0" smtClean="0"/>
              <a:t>(a 4 minute video) (we have watched this earlier this semester)</a:t>
            </a:r>
          </a:p>
        </p:txBody>
      </p:sp>
      <p:pic>
        <p:nvPicPr>
          <p:cNvPr id="4" name="Picture 4" descr="176"/>
          <p:cNvPicPr>
            <a:picLocks noChangeAspect="1" noChangeArrowheads="1"/>
          </p:cNvPicPr>
          <p:nvPr/>
        </p:nvPicPr>
        <p:blipFill>
          <a:blip r:embed="rId3" cstate="print"/>
          <a:srcRect/>
          <a:stretch>
            <a:fillRect/>
          </a:stretch>
        </p:blipFill>
        <p:spPr bwMode="auto">
          <a:xfrm>
            <a:off x="914400" y="3581400"/>
            <a:ext cx="3613344" cy="3191504"/>
          </a:xfrm>
          <a:prstGeom prst="rect">
            <a:avLst/>
          </a:prstGeom>
          <a:noFill/>
          <a:ln w="9525">
            <a:noFill/>
            <a:miter lim="800000"/>
            <a:headEnd/>
            <a:tailEnd/>
          </a:ln>
        </p:spPr>
      </p:pic>
      <p:pic>
        <p:nvPicPr>
          <p:cNvPr id="5" name="Picture 7" descr="corba10"/>
          <p:cNvPicPr>
            <a:picLocks noChangeAspect="1" noChangeArrowheads="1"/>
          </p:cNvPicPr>
          <p:nvPr/>
        </p:nvPicPr>
        <p:blipFill>
          <a:blip r:embed="rId4" cstate="print"/>
          <a:srcRect/>
          <a:stretch>
            <a:fillRect/>
          </a:stretch>
        </p:blipFill>
        <p:spPr>
          <a:xfrm>
            <a:off x="5638800" y="3581400"/>
            <a:ext cx="2971800" cy="3144805"/>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8"/>
          <p:cNvSpPr>
            <a:spLocks noGrp="1" noChangeArrowheads="1"/>
          </p:cNvSpPr>
          <p:nvPr>
            <p:ph type="title"/>
          </p:nvPr>
        </p:nvSpPr>
        <p:spPr/>
        <p:txBody>
          <a:bodyPr/>
          <a:lstStyle/>
          <a:p>
            <a:endParaRPr lang="en-US" smtClean="0"/>
          </a:p>
        </p:txBody>
      </p:sp>
      <p:sp>
        <p:nvSpPr>
          <p:cNvPr id="6" name="Content Placeholder 5"/>
          <p:cNvSpPr>
            <a:spLocks noGrp="1"/>
          </p:cNvSpPr>
          <p:nvPr>
            <p:ph sz="half" idx="1"/>
          </p:nvPr>
        </p:nvSpPr>
        <p:spPr/>
        <p:txBody>
          <a:bodyPr/>
          <a:lstStyle/>
          <a:p>
            <a:endParaRPr lang="en-US"/>
          </a:p>
        </p:txBody>
      </p:sp>
      <p:sp>
        <p:nvSpPr>
          <p:cNvPr id="7" name="Content Placeholder 6"/>
          <p:cNvSpPr>
            <a:spLocks noGrp="1"/>
          </p:cNvSpPr>
          <p:nvPr>
            <p:ph sz="half" idx="2"/>
          </p:nvPr>
        </p:nvSpPr>
        <p:spPr/>
        <p:txBody>
          <a:bodyPr/>
          <a:lstStyle/>
          <a:p>
            <a:endParaRPr lang="en-US"/>
          </a:p>
        </p:txBody>
      </p:sp>
      <p:pic>
        <p:nvPicPr>
          <p:cNvPr id="5" name="Picture 8" descr="ext"/>
          <p:cNvPicPr>
            <a:picLocks noChangeAspect="1" noChangeArrowheads="1"/>
          </p:cNvPicPr>
          <p:nvPr/>
        </p:nvPicPr>
        <p:blipFill>
          <a:blip r:embed="rId2" cstate="print"/>
          <a:srcRect/>
          <a:stretch>
            <a:fillRect/>
          </a:stretch>
        </p:blipFill>
        <p:spPr bwMode="auto">
          <a:xfrm>
            <a:off x="0" y="1905000"/>
            <a:ext cx="9144000" cy="5491163"/>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Grp="1" noChangeArrowheads="1"/>
          </p:cNvSpPr>
          <p:nvPr>
            <p:ph type="title"/>
          </p:nvPr>
        </p:nvSpPr>
        <p:spPr/>
        <p:txBody>
          <a:bodyPr/>
          <a:lstStyle/>
          <a:p>
            <a:endParaRPr lang="en-US" smtClean="0"/>
          </a:p>
        </p:txBody>
      </p:sp>
      <p:pic>
        <p:nvPicPr>
          <p:cNvPr id="37891" name="Picture 4" descr="savoye3"/>
          <p:cNvPicPr>
            <a:picLocks noGrp="1" noChangeAspect="1" noChangeArrowheads="1"/>
          </p:cNvPicPr>
          <p:nvPr>
            <p:ph sz="half" idx="1"/>
          </p:nvPr>
        </p:nvPicPr>
        <p:blipFill>
          <a:blip r:embed="rId2" cstate="print"/>
          <a:srcRect/>
          <a:stretch>
            <a:fillRect/>
          </a:stretch>
        </p:blipFill>
        <p:spPr>
          <a:xfrm>
            <a:off x="304800" y="152400"/>
            <a:ext cx="4953000" cy="3197225"/>
          </a:xfrm>
          <a:noFill/>
        </p:spPr>
      </p:pic>
      <p:pic>
        <p:nvPicPr>
          <p:cNvPr id="37892" name="Picture 7" descr="villa_savoy"/>
          <p:cNvPicPr>
            <a:picLocks noGrp="1" noChangeAspect="1" noChangeArrowheads="1"/>
          </p:cNvPicPr>
          <p:nvPr>
            <p:ph sz="half" idx="2"/>
          </p:nvPr>
        </p:nvPicPr>
        <p:blipFill>
          <a:blip r:embed="rId3" cstate="print"/>
          <a:srcRect/>
          <a:stretch>
            <a:fillRect/>
          </a:stretch>
        </p:blipFill>
        <p:spPr>
          <a:xfrm>
            <a:off x="304800" y="3429000"/>
            <a:ext cx="4953000" cy="3248025"/>
          </a:xfrm>
          <a:noFill/>
        </p:spPr>
      </p:pic>
      <p:pic>
        <p:nvPicPr>
          <p:cNvPr id="37893" name="Picture 7" descr="savoye4"/>
          <p:cNvPicPr>
            <a:picLocks noChangeAspect="1" noChangeArrowheads="1"/>
          </p:cNvPicPr>
          <p:nvPr/>
        </p:nvPicPr>
        <p:blipFill>
          <a:blip r:embed="rId4" cstate="print"/>
          <a:srcRect/>
          <a:stretch>
            <a:fillRect/>
          </a:stretch>
        </p:blipFill>
        <p:spPr bwMode="auto">
          <a:xfrm>
            <a:off x="5300663" y="152400"/>
            <a:ext cx="3767137" cy="55626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1"/>
          <p:cNvSpPr>
            <a:spLocks noGrp="1" noChangeArrowheads="1"/>
          </p:cNvSpPr>
          <p:nvPr>
            <p:ph type="title"/>
          </p:nvPr>
        </p:nvSpPr>
        <p:spPr/>
        <p:txBody>
          <a:bodyPr/>
          <a:lstStyle/>
          <a:p>
            <a:endParaRPr lang="en-US" smtClean="0"/>
          </a:p>
        </p:txBody>
      </p:sp>
      <p:pic>
        <p:nvPicPr>
          <p:cNvPr id="39939" name="Picture 4" descr="savoye6"/>
          <p:cNvPicPr>
            <a:picLocks noGrp="1" noChangeAspect="1" noChangeArrowheads="1"/>
          </p:cNvPicPr>
          <p:nvPr>
            <p:ph sz="half" idx="1"/>
          </p:nvPr>
        </p:nvPicPr>
        <p:blipFill>
          <a:blip r:embed="rId2" cstate="print"/>
          <a:srcRect/>
          <a:stretch>
            <a:fillRect/>
          </a:stretch>
        </p:blipFill>
        <p:spPr>
          <a:xfrm>
            <a:off x="152400" y="152400"/>
            <a:ext cx="4648200" cy="3051175"/>
          </a:xfrm>
          <a:noFill/>
        </p:spPr>
      </p:pic>
      <p:sp>
        <p:nvSpPr>
          <p:cNvPr id="39941" name="Content Placeholder 5"/>
          <p:cNvSpPr>
            <a:spLocks noGrp="1"/>
          </p:cNvSpPr>
          <p:nvPr>
            <p:ph sz="quarter" idx="2"/>
          </p:nvPr>
        </p:nvSpPr>
        <p:spPr/>
        <p:txBody>
          <a:bodyPr/>
          <a:lstStyle/>
          <a:p>
            <a:endParaRPr lang="en-US" smtClean="0"/>
          </a:p>
        </p:txBody>
      </p:sp>
      <p:pic>
        <p:nvPicPr>
          <p:cNvPr id="39940" name="Picture 10" descr="savoye9"/>
          <p:cNvPicPr>
            <a:picLocks noGrp="1" noChangeAspect="1" noChangeArrowheads="1"/>
          </p:cNvPicPr>
          <p:nvPr>
            <p:ph sz="quarter" idx="3"/>
          </p:nvPr>
        </p:nvPicPr>
        <p:blipFill>
          <a:blip r:embed="rId3" cstate="print"/>
          <a:srcRect/>
          <a:stretch>
            <a:fillRect/>
          </a:stretch>
        </p:blipFill>
        <p:spPr>
          <a:xfrm>
            <a:off x="152400" y="3284538"/>
            <a:ext cx="4648200" cy="3192462"/>
          </a:xfrm>
          <a:noFill/>
        </p:spPr>
      </p:pic>
      <p:pic>
        <p:nvPicPr>
          <p:cNvPr id="39942" name="Picture 7" descr="savoye8"/>
          <p:cNvPicPr>
            <a:picLocks noChangeAspect="1" noChangeArrowheads="1"/>
          </p:cNvPicPr>
          <p:nvPr/>
        </p:nvPicPr>
        <p:blipFill>
          <a:blip r:embed="rId4" cstate="print"/>
          <a:srcRect/>
          <a:stretch>
            <a:fillRect/>
          </a:stretch>
        </p:blipFill>
        <p:spPr bwMode="auto">
          <a:xfrm>
            <a:off x="4648200" y="152400"/>
            <a:ext cx="4375150" cy="6477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8"/>
          <p:cNvSpPr>
            <a:spLocks noGrp="1" noChangeArrowheads="1"/>
          </p:cNvSpPr>
          <p:nvPr>
            <p:ph type="title"/>
          </p:nvPr>
        </p:nvSpPr>
        <p:spPr/>
        <p:txBody>
          <a:bodyPr/>
          <a:lstStyle/>
          <a:p>
            <a:pPr algn="ctr"/>
            <a:r>
              <a:rPr lang="en-US" sz="2400" dirty="0" smtClean="0"/>
              <a:t>Villa </a:t>
            </a:r>
            <a:r>
              <a:rPr lang="en-US" sz="2400" dirty="0" err="1" smtClean="0"/>
              <a:t>Savoye</a:t>
            </a:r>
            <a:r>
              <a:rPr lang="en-US" sz="2400" dirty="0" smtClean="0"/>
              <a:t/>
            </a:r>
            <a:br>
              <a:rPr lang="en-US" sz="2400" dirty="0" smtClean="0"/>
            </a:br>
            <a:endParaRPr lang="en-US" sz="2400" dirty="0" smtClean="0"/>
          </a:p>
        </p:txBody>
      </p:sp>
      <p:sp>
        <p:nvSpPr>
          <p:cNvPr id="2" name="Content Placeholder 1"/>
          <p:cNvSpPr>
            <a:spLocks noGrp="1"/>
          </p:cNvSpPr>
          <p:nvPr>
            <p:ph sz="half" idx="1"/>
          </p:nvPr>
        </p:nvSpPr>
        <p:spPr>
          <a:xfrm>
            <a:off x="457200" y="1920085"/>
            <a:ext cx="381000" cy="365915"/>
          </a:xfrm>
        </p:spPr>
        <p:txBody>
          <a:bodyPr>
            <a:normAutofit fontScale="77500" lnSpcReduction="20000"/>
          </a:bodyPr>
          <a:lstStyle/>
          <a:p>
            <a:pPr marL="0" indent="0">
              <a:buNone/>
            </a:pPr>
            <a:endParaRPr lang="en-US" dirty="0"/>
          </a:p>
        </p:txBody>
      </p:sp>
      <p:pic>
        <p:nvPicPr>
          <p:cNvPr id="3" name="Content Placeholder 2" descr="villa_savoye_11.jpg"/>
          <p:cNvPicPr>
            <a:picLocks noGrp="1" noChangeAspect="1"/>
          </p:cNvPicPr>
          <p:nvPr>
            <p:ph sz="half" idx="2"/>
          </p:nvPr>
        </p:nvPicPr>
        <p:blipFill>
          <a:blip r:embed="rId2">
            <a:extLst>
              <a:ext uri="{28A0092B-C50C-407E-A947-70E740481C1C}">
                <a14:useLocalDpi xmlns:a14="http://schemas.microsoft.com/office/drawing/2010/main" val="0"/>
              </a:ext>
            </a:extLst>
          </a:blip>
          <a:srcRect l="15729" r="15729"/>
          <a:stretch>
            <a:fillRect/>
          </a:stretch>
        </p:blipFill>
        <p:spPr>
          <a:xfrm>
            <a:off x="5562600" y="2057400"/>
            <a:ext cx="2971800" cy="3262672"/>
          </a:xfrm>
        </p:spPr>
      </p:pic>
      <p:pic>
        <p:nvPicPr>
          <p:cNvPr id="38918" name="Picture 4" descr="savoye7"/>
          <p:cNvPicPr>
            <a:picLocks noChangeAspect="1" noChangeArrowheads="1"/>
          </p:cNvPicPr>
          <p:nvPr/>
        </p:nvPicPr>
        <p:blipFill>
          <a:blip r:embed="rId3" cstate="print"/>
          <a:srcRect/>
          <a:stretch>
            <a:fillRect/>
          </a:stretch>
        </p:blipFill>
        <p:spPr bwMode="auto">
          <a:xfrm>
            <a:off x="685800" y="2057400"/>
            <a:ext cx="3219261" cy="2133599"/>
          </a:xfrm>
          <a:prstGeom prst="rect">
            <a:avLst/>
          </a:prstGeom>
          <a:noFill/>
          <a:ln w="9525">
            <a:noFill/>
            <a:miter lim="800000"/>
            <a:headEnd/>
            <a:tailEnd/>
          </a:ln>
        </p:spPr>
      </p:pic>
      <p:pic>
        <p:nvPicPr>
          <p:cNvPr id="4" name="Picture 3" descr="villa_savoye_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324350"/>
            <a:ext cx="3276600" cy="24574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De </a:t>
            </a:r>
            <a:r>
              <a:rPr lang="en-US" dirty="0" err="1" smtClean="0"/>
              <a:t>Stij</a:t>
            </a:r>
            <a:r>
              <a:rPr lang="en-US" dirty="0" err="1"/>
              <a:t>l</a:t>
            </a:r>
            <a:endParaRPr lang="en-US" dirty="0"/>
          </a:p>
        </p:txBody>
      </p:sp>
      <p:sp>
        <p:nvSpPr>
          <p:cNvPr id="6" name="Content Placeholder 5"/>
          <p:cNvSpPr>
            <a:spLocks noGrp="1"/>
          </p:cNvSpPr>
          <p:nvPr>
            <p:ph idx="1"/>
          </p:nvPr>
        </p:nvSpPr>
        <p:spPr/>
        <p:txBody>
          <a:bodyPr/>
          <a:lstStyle/>
          <a:p>
            <a:r>
              <a:rPr lang="en-US" dirty="0" smtClean="0">
                <a:hlinkClick r:id="rId2"/>
              </a:rPr>
              <a:t>Introduction to De Stijl</a:t>
            </a:r>
            <a:r>
              <a:rPr lang="en-US" dirty="0" smtClean="0"/>
              <a:t>  </a:t>
            </a:r>
          </a:p>
          <a:p>
            <a:pPr marL="0" indent="0">
              <a:buNone/>
            </a:pPr>
            <a:r>
              <a:rPr lang="en-US" sz="1400" dirty="0"/>
              <a:t> </a:t>
            </a:r>
            <a:r>
              <a:rPr lang="en-US" sz="1400" dirty="0" smtClean="0"/>
              <a:t>      (a 2 minute video)</a:t>
            </a:r>
          </a:p>
          <a:p>
            <a:pPr marL="0" indent="0">
              <a:buNone/>
            </a:pPr>
            <a:endParaRPr lang="en-US" sz="1400" dirty="0"/>
          </a:p>
          <a:p>
            <a:r>
              <a:rPr lang="en-US" sz="2000" dirty="0" smtClean="0">
                <a:hlinkClick r:id="rId3"/>
              </a:rPr>
              <a:t>The Schroeder House by Gerrit Rietveld, De Stijl architect </a:t>
            </a:r>
            <a:endParaRPr lang="en-US" sz="2000" dirty="0" smtClean="0"/>
          </a:p>
          <a:p>
            <a:pPr marL="0" indent="0">
              <a:buNone/>
            </a:pPr>
            <a:r>
              <a:rPr lang="en-US" sz="1400" dirty="0"/>
              <a:t> </a:t>
            </a:r>
            <a:r>
              <a:rPr lang="en-US" sz="1400" dirty="0" smtClean="0"/>
              <a:t>      (a 5 minute video)</a:t>
            </a:r>
          </a:p>
          <a:p>
            <a:pPr marL="0" indent="0">
              <a:buNone/>
            </a:pPr>
            <a:endParaRPr lang="en-US" sz="1400" dirty="0"/>
          </a:p>
          <a:p>
            <a:r>
              <a:rPr lang="en-US" sz="1800" dirty="0"/>
              <a:t>Dutch for </a:t>
            </a:r>
            <a:r>
              <a:rPr lang="en-US" sz="1800" dirty="0" smtClean="0"/>
              <a:t>‘</a:t>
            </a:r>
            <a:r>
              <a:rPr lang="en-US" sz="1800" i="1" dirty="0" smtClean="0"/>
              <a:t>The Style’</a:t>
            </a:r>
            <a:r>
              <a:rPr lang="en-US" sz="1800" dirty="0" smtClean="0"/>
              <a:t>, De </a:t>
            </a:r>
            <a:r>
              <a:rPr lang="en-US" sz="1800" dirty="0" err="1"/>
              <a:t>Stijl</a:t>
            </a:r>
            <a:r>
              <a:rPr lang="en-US" sz="1800" dirty="0"/>
              <a:t> was founded in 1917. </a:t>
            </a:r>
            <a:endParaRPr lang="en-US" sz="1800" dirty="0" smtClean="0"/>
          </a:p>
          <a:p>
            <a:endParaRPr lang="en-US" sz="1800" dirty="0" smtClean="0"/>
          </a:p>
          <a:p>
            <a:r>
              <a:rPr lang="en-US" sz="1800" dirty="0" smtClean="0"/>
              <a:t>The </a:t>
            </a:r>
            <a:r>
              <a:rPr lang="en-US" sz="1800" dirty="0"/>
              <a:t>artists most recognized with the movement were the painters Theo van </a:t>
            </a:r>
            <a:r>
              <a:rPr lang="en-US" sz="1800" dirty="0" err="1"/>
              <a:t>Doesburg</a:t>
            </a:r>
            <a:r>
              <a:rPr lang="en-US" sz="1800" dirty="0"/>
              <a:t>, who was also a writer and a critic, and Piet Mondrian, along with the architect </a:t>
            </a:r>
            <a:r>
              <a:rPr lang="en-US" sz="1800" dirty="0" err="1"/>
              <a:t>Gerrit</a:t>
            </a:r>
            <a:r>
              <a:rPr lang="en-US" sz="1800" dirty="0"/>
              <a:t> </a:t>
            </a:r>
            <a:r>
              <a:rPr lang="en-US" sz="1800" dirty="0" err="1"/>
              <a:t>Reitveld</a:t>
            </a:r>
            <a:r>
              <a:rPr lang="en-US" sz="1800" dirty="0"/>
              <a:t>. </a:t>
            </a:r>
            <a:endParaRPr lang="en-US" sz="1800" dirty="0" smtClean="0"/>
          </a:p>
          <a:p>
            <a:endParaRPr lang="en-US" sz="1800" dirty="0"/>
          </a:p>
          <a:p>
            <a:r>
              <a:rPr lang="en-US" sz="1800" dirty="0" smtClean="0"/>
              <a:t>The </a:t>
            </a:r>
            <a:r>
              <a:rPr lang="en-US" sz="1800" dirty="0"/>
              <a:t>movement proposed ultimate simplicity and abstraction through which they could express a Utopian idea of harmony and order.</a:t>
            </a:r>
          </a:p>
        </p:txBody>
      </p:sp>
    </p:spTree>
    <p:extLst>
      <p:ext uri="{BB962C8B-B14F-4D97-AF65-F5344CB8AC3E}">
        <p14:creationId xmlns:p14="http://schemas.microsoft.com/office/powerpoint/2010/main" val="37839968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smtClean="0"/>
              <a:t>In De </a:t>
            </a:r>
            <a:r>
              <a:rPr lang="en-US" sz="1600" dirty="0" err="1" smtClean="0"/>
              <a:t>Stijl</a:t>
            </a:r>
            <a:r>
              <a:rPr lang="en-US" sz="1600" dirty="0" smtClean="0"/>
              <a:t> design harmony </a:t>
            </a:r>
            <a:r>
              <a:rPr lang="en-US" sz="1600" dirty="0"/>
              <a:t>and order was established through a reduction of elements to pure geometric forms and primary colors</a:t>
            </a:r>
          </a:p>
        </p:txBody>
      </p:sp>
      <p:pic>
        <p:nvPicPr>
          <p:cNvPr id="4" name="Content Placeholder 3"/>
          <p:cNvPicPr>
            <a:picLocks noGrp="1" noChangeAspect="1"/>
          </p:cNvPicPr>
          <p:nvPr>
            <p:ph idx="1"/>
          </p:nvPr>
        </p:nvPicPr>
        <p:blipFill>
          <a:blip r:embed="rId2"/>
          <a:srcRect l="-45925" r="-45925"/>
          <a:stretch>
            <a:fillRect/>
          </a:stretch>
        </p:blipFill>
        <p:spPr>
          <a:xfrm>
            <a:off x="-1143000" y="1676400"/>
            <a:ext cx="6096428" cy="3352800"/>
          </a:xfrm>
        </p:spPr>
      </p:pic>
      <p:sp>
        <p:nvSpPr>
          <p:cNvPr id="7" name="TextBox 6"/>
          <p:cNvSpPr txBox="1"/>
          <p:nvPr/>
        </p:nvSpPr>
        <p:spPr>
          <a:xfrm>
            <a:off x="304800" y="5361109"/>
            <a:ext cx="3200400" cy="646331"/>
          </a:xfrm>
          <a:prstGeom prst="rect">
            <a:avLst/>
          </a:prstGeom>
          <a:noFill/>
        </p:spPr>
        <p:txBody>
          <a:bodyPr wrap="square" rtlCol="0">
            <a:spAutoFit/>
          </a:bodyPr>
          <a:lstStyle/>
          <a:p>
            <a:r>
              <a:rPr lang="en-US" sz="1200" dirty="0"/>
              <a:t>Piet Mondrian, </a:t>
            </a:r>
            <a:endParaRPr lang="en-US" sz="1200" dirty="0" smtClean="0"/>
          </a:p>
          <a:p>
            <a:r>
              <a:rPr lang="en-US" sz="1200" dirty="0" smtClean="0"/>
              <a:t>“Composition </a:t>
            </a:r>
            <a:r>
              <a:rPr lang="en-US" sz="1200" dirty="0"/>
              <a:t> with Yellow, Blue, and </a:t>
            </a:r>
            <a:r>
              <a:rPr lang="en-US" sz="1200" dirty="0" smtClean="0"/>
              <a:t>Red”</a:t>
            </a:r>
          </a:p>
          <a:p>
            <a:r>
              <a:rPr lang="en-US" sz="1200" dirty="0" smtClean="0"/>
              <a:t> 1937</a:t>
            </a:r>
            <a:r>
              <a:rPr lang="en-US" sz="1200" dirty="0"/>
              <a:t>-42</a:t>
            </a:r>
          </a:p>
        </p:txBody>
      </p:sp>
      <p:pic>
        <p:nvPicPr>
          <p:cNvPr id="8" name="Picture 7"/>
          <p:cNvPicPr>
            <a:picLocks noChangeAspect="1"/>
          </p:cNvPicPr>
          <p:nvPr/>
        </p:nvPicPr>
        <p:blipFill>
          <a:blip r:embed="rId3"/>
          <a:stretch>
            <a:fillRect/>
          </a:stretch>
        </p:blipFill>
        <p:spPr>
          <a:xfrm>
            <a:off x="3886200" y="1629842"/>
            <a:ext cx="3124200" cy="3399358"/>
          </a:xfrm>
          <a:prstGeom prst="rect">
            <a:avLst/>
          </a:prstGeom>
        </p:spPr>
      </p:pic>
      <p:sp>
        <p:nvSpPr>
          <p:cNvPr id="10" name="TextBox 9"/>
          <p:cNvSpPr txBox="1"/>
          <p:nvPr/>
        </p:nvSpPr>
        <p:spPr>
          <a:xfrm>
            <a:off x="3962400" y="5562600"/>
            <a:ext cx="3048000" cy="523220"/>
          </a:xfrm>
          <a:prstGeom prst="rect">
            <a:avLst/>
          </a:prstGeom>
          <a:noFill/>
        </p:spPr>
        <p:txBody>
          <a:bodyPr wrap="square" rtlCol="0">
            <a:spAutoFit/>
          </a:bodyPr>
          <a:lstStyle/>
          <a:p>
            <a:r>
              <a:rPr lang="en-US" sz="1400" dirty="0" err="1" smtClean="0"/>
              <a:t>Gerrit</a:t>
            </a:r>
            <a:r>
              <a:rPr lang="en-US" sz="1400" dirty="0" smtClean="0"/>
              <a:t> </a:t>
            </a:r>
            <a:r>
              <a:rPr lang="en-US" sz="1400" dirty="0" err="1" smtClean="0"/>
              <a:t>Reitveld</a:t>
            </a:r>
            <a:r>
              <a:rPr lang="en-US" sz="1400" dirty="0" smtClean="0"/>
              <a:t> ‘Red Blue Chair’ 1923  </a:t>
            </a:r>
            <a:endParaRPr lang="en-US" sz="1400" dirty="0"/>
          </a:p>
        </p:txBody>
      </p:sp>
    </p:spTree>
    <p:extLst>
      <p:ext uri="{BB962C8B-B14F-4D97-AF65-F5344CB8AC3E}">
        <p14:creationId xmlns:p14="http://schemas.microsoft.com/office/powerpoint/2010/main" val="6421890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pPr eaLnBrk="1" fontAlgn="auto" hangingPunct="1">
              <a:spcAft>
                <a:spcPts val="0"/>
              </a:spcAft>
              <a:defRPr/>
            </a:pPr>
            <a:r>
              <a:rPr lang="en-US" sz="2800" dirty="0" smtClean="0"/>
              <a:t>De </a:t>
            </a:r>
            <a:r>
              <a:rPr lang="en-US" sz="2800" dirty="0" err="1" smtClean="0"/>
              <a:t>Stijil</a:t>
            </a:r>
            <a:r>
              <a:rPr lang="en-US" sz="2000" dirty="0" smtClean="0"/>
              <a:t>, </a:t>
            </a:r>
            <a:br>
              <a:rPr lang="en-US" sz="2000" dirty="0" smtClean="0"/>
            </a:br>
            <a:r>
              <a:rPr lang="en-US" sz="2000" dirty="0" smtClean="0"/>
              <a:t>began in Holland by Piet Mondrian and Theo Van </a:t>
            </a:r>
            <a:r>
              <a:rPr lang="en-US" sz="2000" dirty="0" err="1" smtClean="0"/>
              <a:t>Doesburg</a:t>
            </a:r>
            <a:r>
              <a:rPr lang="en-US" sz="2000" dirty="0" smtClean="0"/>
              <a:t/>
            </a:r>
            <a:br>
              <a:rPr lang="en-US" sz="2000" dirty="0" smtClean="0"/>
            </a:br>
            <a:endParaRPr lang="en-US" sz="2000" dirty="0" smtClean="0"/>
          </a:p>
        </p:txBody>
      </p:sp>
      <p:sp>
        <p:nvSpPr>
          <p:cNvPr id="109571" name="Rectangle 3"/>
          <p:cNvSpPr>
            <a:spLocks noGrp="1" noChangeArrowheads="1"/>
          </p:cNvSpPr>
          <p:nvPr>
            <p:ph idx="1"/>
          </p:nvPr>
        </p:nvSpPr>
        <p:spPr/>
        <p:txBody>
          <a:bodyPr/>
          <a:lstStyle/>
          <a:p>
            <a:pPr eaLnBrk="1" hangingPunct="1">
              <a:lnSpc>
                <a:spcPct val="90000"/>
              </a:lnSpc>
            </a:pPr>
            <a:r>
              <a:rPr lang="en-US" dirty="0" smtClean="0"/>
              <a:t>Art exists in a purified, abstract aesthetic  form</a:t>
            </a:r>
          </a:p>
          <a:p>
            <a:pPr eaLnBrk="1" hangingPunct="1">
              <a:lnSpc>
                <a:spcPct val="90000"/>
              </a:lnSpc>
            </a:pPr>
            <a:endParaRPr lang="en-US" dirty="0" smtClean="0"/>
          </a:p>
          <a:p>
            <a:pPr eaLnBrk="1" hangingPunct="1">
              <a:lnSpc>
                <a:spcPct val="90000"/>
              </a:lnSpc>
            </a:pPr>
            <a:r>
              <a:rPr lang="en-US" dirty="0" smtClean="0"/>
              <a:t>Stressed clarity and order </a:t>
            </a:r>
          </a:p>
          <a:p>
            <a:pPr eaLnBrk="1" hangingPunct="1">
              <a:lnSpc>
                <a:spcPct val="90000"/>
              </a:lnSpc>
            </a:pPr>
            <a:endParaRPr lang="en-US" dirty="0" smtClean="0"/>
          </a:p>
          <a:p>
            <a:pPr eaLnBrk="1" hangingPunct="1">
              <a:lnSpc>
                <a:spcPct val="90000"/>
              </a:lnSpc>
            </a:pPr>
            <a:r>
              <a:rPr lang="en-US" dirty="0" smtClean="0"/>
              <a:t>Design consisted of a cube, with straight black lines edging all of the flat surfaces or planes</a:t>
            </a:r>
          </a:p>
          <a:p>
            <a:pPr eaLnBrk="1" hangingPunct="1">
              <a:lnSpc>
                <a:spcPct val="90000"/>
              </a:lnSpc>
            </a:pPr>
            <a:endParaRPr lang="en-US" dirty="0" smtClean="0"/>
          </a:p>
          <a:p>
            <a:pPr eaLnBrk="1" hangingPunct="1">
              <a:lnSpc>
                <a:spcPct val="90000"/>
              </a:lnSpc>
            </a:pPr>
            <a:r>
              <a:rPr lang="en-US" dirty="0" smtClean="0"/>
              <a:t>Colors limited to primaries of red, blue and yellow along with white, black and gray.</a:t>
            </a:r>
          </a:p>
          <a:p>
            <a:pPr eaLnBrk="1" hangingPunct="1">
              <a:lnSpc>
                <a:spcPct val="90000"/>
              </a:lnSpc>
            </a:pPr>
            <a:endParaRPr lang="en-US" dirty="0" smtClean="0"/>
          </a:p>
        </p:txBody>
      </p:sp>
    </p:spTree>
    <p:extLst>
      <p:ext uri="{BB962C8B-B14F-4D97-AF65-F5344CB8AC3E}">
        <p14:creationId xmlns:p14="http://schemas.microsoft.com/office/powerpoint/2010/main" val="10155424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304800"/>
            <a:ext cx="3581400" cy="3581400"/>
          </a:xfrm>
        </p:spPr>
        <p:txBody>
          <a:bodyPr/>
          <a:lstStyle/>
          <a:p>
            <a:r>
              <a:rPr lang="en-US" sz="3600" dirty="0" smtClean="0"/>
              <a:t>Modernism proposed  a move away from a chaotic and unhealthy society. </a:t>
            </a:r>
          </a:p>
        </p:txBody>
      </p:sp>
      <p:pic>
        <p:nvPicPr>
          <p:cNvPr id="6147" name="Picture 4" descr="1890pic"/>
          <p:cNvPicPr>
            <a:picLocks noGrp="1" noChangeAspect="1" noChangeArrowheads="1"/>
          </p:cNvPicPr>
          <p:nvPr>
            <p:ph idx="1"/>
          </p:nvPr>
        </p:nvPicPr>
        <p:blipFill>
          <a:blip r:embed="rId2" cstate="print"/>
          <a:srcRect/>
          <a:stretch>
            <a:fillRect/>
          </a:stretch>
        </p:blipFill>
        <p:spPr>
          <a:xfrm>
            <a:off x="3767138" y="0"/>
            <a:ext cx="5376862" cy="6858000"/>
          </a:xfrm>
          <a:noFill/>
        </p:spPr>
      </p:pic>
      <p:pic>
        <p:nvPicPr>
          <p:cNvPr id="6148" name="Picture 4" descr="riis4"/>
          <p:cNvPicPr>
            <a:picLocks noChangeAspect="1" noChangeArrowheads="1"/>
          </p:cNvPicPr>
          <p:nvPr/>
        </p:nvPicPr>
        <p:blipFill>
          <a:blip r:embed="rId3" cstate="print"/>
          <a:srcRect/>
          <a:stretch>
            <a:fillRect/>
          </a:stretch>
        </p:blipFill>
        <p:spPr bwMode="auto">
          <a:xfrm>
            <a:off x="76200" y="3962400"/>
            <a:ext cx="3582988" cy="28956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descr="ext"/>
          <p:cNvPicPr>
            <a:picLocks noGrp="1" noChangeAspect="1" noChangeArrowheads="1"/>
          </p:cNvPicPr>
          <p:nvPr>
            <p:ph idx="1"/>
          </p:nvPr>
        </p:nvPicPr>
        <p:blipFill>
          <a:blip r:embed="rId2" cstate="print"/>
          <a:srcRect/>
          <a:stretch>
            <a:fillRect/>
          </a:stretch>
        </p:blipFill>
        <p:spPr>
          <a:xfrm>
            <a:off x="4876800" y="0"/>
            <a:ext cx="4191000" cy="3230563"/>
          </a:xfrm>
          <a:noFill/>
        </p:spPr>
      </p:pic>
      <p:sp>
        <p:nvSpPr>
          <p:cNvPr id="111619" name="Text Box 7"/>
          <p:cNvSpPr txBox="1">
            <a:spLocks noChangeArrowheads="1"/>
          </p:cNvSpPr>
          <p:nvPr/>
        </p:nvSpPr>
        <p:spPr bwMode="auto">
          <a:xfrm>
            <a:off x="0" y="990600"/>
            <a:ext cx="3352800" cy="1477328"/>
          </a:xfrm>
          <a:prstGeom prst="rect">
            <a:avLst/>
          </a:prstGeom>
          <a:noFill/>
          <a:ln w="9525">
            <a:noFill/>
            <a:miter lim="800000"/>
            <a:headEnd/>
            <a:tailEnd/>
          </a:ln>
        </p:spPr>
        <p:txBody>
          <a:bodyPr>
            <a:spAutoFit/>
          </a:bodyPr>
          <a:lstStyle/>
          <a:p>
            <a:pPr>
              <a:spcBef>
                <a:spcPct val="50000"/>
              </a:spcBef>
            </a:pPr>
            <a:r>
              <a:rPr lang="en-US" sz="2000" dirty="0" smtClean="0"/>
              <a:t>“Schroder House” located in  Utrecht, Netherlands, 1924, designed by  </a:t>
            </a:r>
            <a:endParaRPr lang="en-US" sz="2000" dirty="0"/>
          </a:p>
          <a:p>
            <a:pPr>
              <a:spcBef>
                <a:spcPct val="50000"/>
              </a:spcBef>
            </a:pPr>
            <a:r>
              <a:rPr lang="en-US" sz="2000" dirty="0" err="1" smtClean="0"/>
              <a:t>Gerrit</a:t>
            </a:r>
            <a:r>
              <a:rPr lang="en-US" sz="2000" dirty="0" smtClean="0"/>
              <a:t> </a:t>
            </a:r>
            <a:r>
              <a:rPr lang="en-US" sz="2000" dirty="0" err="1" smtClean="0"/>
              <a:t>Rietveld</a:t>
            </a:r>
            <a:r>
              <a:rPr lang="en-US" sz="2000" dirty="0" smtClean="0"/>
              <a:t> </a:t>
            </a:r>
            <a:endParaRPr lang="en-US" sz="2000" dirty="0"/>
          </a:p>
        </p:txBody>
      </p:sp>
      <p:pic>
        <p:nvPicPr>
          <p:cNvPr id="111620" name="Picture 8" descr="ext"/>
          <p:cNvPicPr>
            <a:picLocks noChangeAspect="1" noChangeArrowheads="1"/>
          </p:cNvPicPr>
          <p:nvPr/>
        </p:nvPicPr>
        <p:blipFill>
          <a:blip r:embed="rId3" cstate="print"/>
          <a:srcRect/>
          <a:stretch>
            <a:fillRect/>
          </a:stretch>
        </p:blipFill>
        <p:spPr bwMode="auto">
          <a:xfrm>
            <a:off x="0" y="3200400"/>
            <a:ext cx="4777503" cy="3657600"/>
          </a:xfrm>
          <a:prstGeom prst="rect">
            <a:avLst/>
          </a:prstGeom>
          <a:noFill/>
          <a:ln w="9525">
            <a:noFill/>
            <a:miter lim="800000"/>
            <a:headEnd/>
            <a:tailEnd/>
          </a:ln>
        </p:spPr>
      </p:pic>
    </p:spTree>
    <p:extLst>
      <p:ext uri="{BB962C8B-B14F-4D97-AF65-F5344CB8AC3E}">
        <p14:creationId xmlns:p14="http://schemas.microsoft.com/office/powerpoint/2010/main" val="378605548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title"/>
          </p:nvPr>
        </p:nvSpPr>
        <p:spPr/>
        <p:txBody>
          <a:bodyPr/>
          <a:lstStyle/>
          <a:p>
            <a:pPr eaLnBrk="1" hangingPunct="1"/>
            <a:endParaRPr lang="en-US" smtClean="0"/>
          </a:p>
        </p:txBody>
      </p:sp>
      <p:pic>
        <p:nvPicPr>
          <p:cNvPr id="112643" name="Picture 4" descr="120"/>
          <p:cNvPicPr>
            <a:picLocks noGrp="1" noChangeAspect="1" noChangeArrowheads="1"/>
          </p:cNvPicPr>
          <p:nvPr>
            <p:ph idx="1"/>
          </p:nvPr>
        </p:nvPicPr>
        <p:blipFill>
          <a:blip r:embed="rId2" cstate="print"/>
          <a:srcRect/>
          <a:stretch>
            <a:fillRect/>
          </a:stretch>
        </p:blipFill>
        <p:spPr>
          <a:xfrm>
            <a:off x="0" y="0"/>
            <a:ext cx="8991600" cy="6808788"/>
          </a:xfrm>
          <a:noFill/>
        </p:spPr>
      </p:pic>
    </p:spTree>
    <p:extLst>
      <p:ext uri="{BB962C8B-B14F-4D97-AF65-F5344CB8AC3E}">
        <p14:creationId xmlns:p14="http://schemas.microsoft.com/office/powerpoint/2010/main" val="170660704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interior2"/>
          <p:cNvPicPr>
            <a:picLocks noGrp="1" noChangeAspect="1" noChangeArrowheads="1"/>
          </p:cNvPicPr>
          <p:nvPr>
            <p:ph idx="1"/>
          </p:nvPr>
        </p:nvPicPr>
        <p:blipFill>
          <a:blip r:embed="rId2" cstate="print"/>
          <a:srcRect/>
          <a:stretch>
            <a:fillRect/>
          </a:stretch>
        </p:blipFill>
        <p:spPr>
          <a:xfrm>
            <a:off x="0" y="0"/>
            <a:ext cx="5630863" cy="6858000"/>
          </a:xfrm>
          <a:noFill/>
        </p:spPr>
      </p:pic>
      <p:sp>
        <p:nvSpPr>
          <p:cNvPr id="113667" name="Text Box 7"/>
          <p:cNvSpPr txBox="1">
            <a:spLocks noChangeArrowheads="1"/>
          </p:cNvSpPr>
          <p:nvPr/>
        </p:nvSpPr>
        <p:spPr bwMode="auto">
          <a:xfrm>
            <a:off x="6019800" y="1450975"/>
            <a:ext cx="2590800" cy="2308324"/>
          </a:xfrm>
          <a:prstGeom prst="rect">
            <a:avLst/>
          </a:prstGeom>
          <a:noFill/>
          <a:ln w="9525">
            <a:noFill/>
            <a:miter lim="800000"/>
            <a:headEnd/>
            <a:tailEnd/>
          </a:ln>
        </p:spPr>
        <p:txBody>
          <a:bodyPr>
            <a:spAutoFit/>
          </a:bodyPr>
          <a:lstStyle/>
          <a:p>
            <a:pPr>
              <a:spcBef>
                <a:spcPct val="50000"/>
              </a:spcBef>
            </a:pPr>
            <a:r>
              <a:rPr lang="en-US" sz="2400" dirty="0"/>
              <a:t>Industrialized Materials</a:t>
            </a:r>
          </a:p>
          <a:p>
            <a:pPr>
              <a:spcBef>
                <a:spcPct val="50000"/>
              </a:spcBef>
            </a:pPr>
            <a:r>
              <a:rPr lang="en-US" sz="2400" dirty="0" smtClean="0"/>
              <a:t>Use </a:t>
            </a:r>
            <a:r>
              <a:rPr lang="en-US" sz="2400" dirty="0"/>
              <a:t>of Geometric Forms</a:t>
            </a:r>
          </a:p>
          <a:p>
            <a:pPr>
              <a:spcBef>
                <a:spcPct val="50000"/>
              </a:spcBef>
            </a:pPr>
            <a:endParaRPr lang="en-US" sz="2400" dirty="0"/>
          </a:p>
        </p:txBody>
      </p:sp>
    </p:spTree>
    <p:extLst>
      <p:ext uri="{BB962C8B-B14F-4D97-AF65-F5344CB8AC3E}">
        <p14:creationId xmlns:p14="http://schemas.microsoft.com/office/powerpoint/2010/main" val="312193503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interior"/>
          <p:cNvPicPr>
            <a:picLocks noGrp="1" noChangeAspect="1" noChangeArrowheads="1"/>
          </p:cNvPicPr>
          <p:nvPr>
            <p:ph idx="1"/>
          </p:nvPr>
        </p:nvPicPr>
        <p:blipFill>
          <a:blip r:embed="rId2" cstate="print"/>
          <a:srcRect/>
          <a:stretch>
            <a:fillRect/>
          </a:stretch>
        </p:blipFill>
        <p:spPr>
          <a:xfrm>
            <a:off x="76200" y="1066800"/>
            <a:ext cx="4135438" cy="5562600"/>
          </a:xfrm>
          <a:noFill/>
        </p:spPr>
      </p:pic>
      <p:pic>
        <p:nvPicPr>
          <p:cNvPr id="114691" name="Picture 4" descr="interior5"/>
          <p:cNvPicPr>
            <a:picLocks noChangeAspect="1" noChangeArrowheads="1"/>
          </p:cNvPicPr>
          <p:nvPr/>
        </p:nvPicPr>
        <p:blipFill>
          <a:blip r:embed="rId3" cstate="print"/>
          <a:srcRect/>
          <a:stretch>
            <a:fillRect/>
          </a:stretch>
        </p:blipFill>
        <p:spPr bwMode="auto">
          <a:xfrm>
            <a:off x="4308475" y="1066800"/>
            <a:ext cx="4495800" cy="5486400"/>
          </a:xfrm>
          <a:prstGeom prst="rect">
            <a:avLst/>
          </a:prstGeom>
          <a:noFill/>
          <a:ln w="9525">
            <a:noFill/>
            <a:miter lim="800000"/>
            <a:headEnd/>
            <a:tailEnd/>
          </a:ln>
        </p:spPr>
      </p:pic>
    </p:spTree>
    <p:extLst>
      <p:ext uri="{BB962C8B-B14F-4D97-AF65-F5344CB8AC3E}">
        <p14:creationId xmlns:p14="http://schemas.microsoft.com/office/powerpoint/2010/main" val="344140789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sz="2400" dirty="0" smtClean="0"/>
              <a:t>Frank Lloyd Wright, 1867 – 1959</a:t>
            </a:r>
            <a:br>
              <a:rPr lang="en-US" sz="2400" dirty="0" smtClean="0"/>
            </a:br>
            <a:r>
              <a:rPr lang="en-US" sz="2400" dirty="0" smtClean="0"/>
              <a:t>Architect, furniture designer, interior designer, educator</a:t>
            </a:r>
            <a:br>
              <a:rPr lang="en-US" sz="2400" dirty="0" smtClean="0"/>
            </a:br>
            <a:endParaRPr lang="en-US" sz="2400" dirty="0"/>
          </a:p>
        </p:txBody>
      </p:sp>
      <p:pic>
        <p:nvPicPr>
          <p:cNvPr id="7" name="Content Placeholder 6" descr="Frank-Lloyd.jpg"/>
          <p:cNvPicPr>
            <a:picLocks noGrp="1" noChangeAspect="1"/>
          </p:cNvPicPr>
          <p:nvPr>
            <p:ph idx="1"/>
          </p:nvPr>
        </p:nvPicPr>
        <p:blipFill>
          <a:blip r:embed="rId2">
            <a:extLst>
              <a:ext uri="{28A0092B-C50C-407E-A947-70E740481C1C}">
                <a14:useLocalDpi xmlns:a14="http://schemas.microsoft.com/office/drawing/2010/main" val="0"/>
              </a:ext>
            </a:extLst>
          </a:blip>
          <a:srcRect l="-65376" r="-65376"/>
          <a:stretch>
            <a:fillRect/>
          </a:stretch>
        </p:blipFill>
        <p:spPr>
          <a:xfrm>
            <a:off x="4953000" y="1981200"/>
            <a:ext cx="5086577" cy="2713037"/>
          </a:xfrm>
          <a:prstGeom prst="rect">
            <a:avLst/>
          </a:prstGeom>
        </p:spPr>
      </p:pic>
      <p:sp>
        <p:nvSpPr>
          <p:cNvPr id="2" name="TextBox 1"/>
          <p:cNvSpPr txBox="1"/>
          <p:nvPr/>
        </p:nvSpPr>
        <p:spPr>
          <a:xfrm>
            <a:off x="762000" y="2133600"/>
            <a:ext cx="4953000" cy="2308324"/>
          </a:xfrm>
          <a:prstGeom prst="rect">
            <a:avLst/>
          </a:prstGeom>
          <a:noFill/>
        </p:spPr>
        <p:txBody>
          <a:bodyPr wrap="square" rtlCol="0">
            <a:spAutoFit/>
          </a:bodyPr>
          <a:lstStyle/>
          <a:p>
            <a:r>
              <a:rPr lang="en-US" dirty="0" smtClean="0"/>
              <a:t>He is often described as one of the greatest architects of all time. </a:t>
            </a:r>
          </a:p>
          <a:p>
            <a:endParaRPr lang="en-US" dirty="0" smtClean="0"/>
          </a:p>
          <a:p>
            <a:r>
              <a:rPr lang="en-US" dirty="0" smtClean="0"/>
              <a:t>This is grand praise for an architect who had lofty goals and high ideals. </a:t>
            </a:r>
          </a:p>
          <a:p>
            <a:endParaRPr lang="en-US" dirty="0"/>
          </a:p>
          <a:p>
            <a:r>
              <a:rPr lang="en-US" dirty="0" smtClean="0"/>
              <a:t>He was both very intellectual in his approach to design and at the same time very intuitive.  </a:t>
            </a:r>
            <a:endParaRPr lang="en-US" dirty="0"/>
          </a:p>
        </p:txBody>
      </p:sp>
    </p:spTree>
    <p:extLst>
      <p:ext uri="{BB962C8B-B14F-4D97-AF65-F5344CB8AC3E}">
        <p14:creationId xmlns:p14="http://schemas.microsoft.com/office/powerpoint/2010/main" val="162770647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1400" dirty="0" smtClean="0">
                <a:hlinkClick r:id="rId2"/>
              </a:rPr>
              <a:t>Frank Lloyd Wright : Timeline</a:t>
            </a:r>
            <a:endParaRPr lang="en-US" sz="1400" dirty="0"/>
          </a:p>
        </p:txBody>
      </p:sp>
    </p:spTree>
    <p:extLst>
      <p:ext uri="{BB962C8B-B14F-4D97-AF65-F5344CB8AC3E}">
        <p14:creationId xmlns:p14="http://schemas.microsoft.com/office/powerpoint/2010/main" val="336942903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ChangeArrowheads="1"/>
          </p:cNvSpPr>
          <p:nvPr>
            <p:ph type="title"/>
          </p:nvPr>
        </p:nvSpPr>
        <p:spPr>
          <a:xfrm>
            <a:off x="228600" y="685800"/>
            <a:ext cx="4114800" cy="4678363"/>
          </a:xfrm>
        </p:spPr>
        <p:txBody>
          <a:bodyPr>
            <a:normAutofit fontScale="90000"/>
          </a:bodyPr>
          <a:lstStyle/>
          <a:p>
            <a:pPr eaLnBrk="1" hangingPunct="1"/>
            <a:r>
              <a:rPr lang="en-US" sz="4000" dirty="0" smtClean="0"/>
              <a:t>“The World’s Columbian Exposition” of 1893</a:t>
            </a:r>
            <a:br>
              <a:rPr lang="en-US" sz="4000" dirty="0" smtClean="0"/>
            </a:br>
            <a:r>
              <a:rPr lang="en-US" sz="4000" dirty="0" smtClean="0"/>
              <a:t>Chicago</a:t>
            </a:r>
            <a:r>
              <a:rPr lang="en-US" sz="2800" dirty="0" smtClean="0"/>
              <a:t/>
            </a:r>
            <a:br>
              <a:rPr lang="en-US" sz="2800" dirty="0" smtClean="0"/>
            </a:br>
            <a:r>
              <a:rPr lang="en-US" sz="2800" dirty="0" smtClean="0"/>
              <a:t/>
            </a:r>
            <a:br>
              <a:rPr lang="en-US" sz="2800" dirty="0" smtClean="0"/>
            </a:br>
            <a:r>
              <a:rPr lang="en-US" sz="2800" dirty="0" smtClean="0"/>
              <a:t>Frank Lloyd Wright </a:t>
            </a:r>
            <a:r>
              <a:rPr lang="en-US" dirty="0"/>
              <a:t>v</a:t>
            </a:r>
            <a:r>
              <a:rPr lang="en-US" sz="2800" dirty="0" smtClean="0"/>
              <a:t>isited the Japanese pavilion and was greatly Influenced by the experience.</a:t>
            </a:r>
          </a:p>
        </p:txBody>
      </p:sp>
      <p:pic>
        <p:nvPicPr>
          <p:cNvPr id="106499" name="Picture 4" descr="Untitled-2"/>
          <p:cNvPicPr>
            <a:picLocks noGrp="1" noChangeAspect="1" noChangeArrowheads="1"/>
          </p:cNvPicPr>
          <p:nvPr>
            <p:ph idx="1"/>
          </p:nvPr>
        </p:nvPicPr>
        <p:blipFill>
          <a:blip r:embed="rId2" cstate="print"/>
          <a:srcRect/>
          <a:stretch>
            <a:fillRect/>
          </a:stretch>
        </p:blipFill>
        <p:spPr>
          <a:xfrm>
            <a:off x="4792663" y="0"/>
            <a:ext cx="4056062" cy="6858000"/>
          </a:xfrm>
          <a:noFill/>
        </p:spPr>
      </p:pic>
      <p:sp>
        <p:nvSpPr>
          <p:cNvPr id="2" name="TextBox 1"/>
          <p:cNvSpPr txBox="1"/>
          <p:nvPr/>
        </p:nvSpPr>
        <p:spPr>
          <a:xfrm>
            <a:off x="381001" y="5410200"/>
            <a:ext cx="4267200" cy="738664"/>
          </a:xfrm>
          <a:prstGeom prst="rect">
            <a:avLst/>
          </a:prstGeom>
          <a:noFill/>
        </p:spPr>
        <p:txBody>
          <a:bodyPr wrap="square" rtlCol="0">
            <a:spAutoFit/>
          </a:bodyPr>
          <a:lstStyle/>
          <a:p>
            <a:r>
              <a:rPr lang="en-US" sz="1400" dirty="0" smtClean="0"/>
              <a:t>This exhibit celebrated </a:t>
            </a:r>
            <a:r>
              <a:rPr lang="en-US" sz="1400" dirty="0"/>
              <a:t>the 400th anniversary of Christopher Columbus' arrival in the New World in 1492</a:t>
            </a:r>
          </a:p>
        </p:txBody>
      </p:sp>
    </p:spTree>
    <p:extLst>
      <p:ext uri="{BB962C8B-B14F-4D97-AF65-F5344CB8AC3E}">
        <p14:creationId xmlns:p14="http://schemas.microsoft.com/office/powerpoint/2010/main" val="229439705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The Statue of the Republic overlooks the World's Columbian Exposition, Chicago, 1893</a:t>
            </a:r>
          </a:p>
        </p:txBody>
      </p:sp>
      <p:pic>
        <p:nvPicPr>
          <p:cNvPr id="4" name="Content Placeholder 3"/>
          <p:cNvPicPr>
            <a:picLocks noGrp="1" noChangeAspect="1"/>
          </p:cNvPicPr>
          <p:nvPr>
            <p:ph idx="1"/>
          </p:nvPr>
        </p:nvPicPr>
        <p:blipFill>
          <a:blip r:embed="rId2"/>
          <a:srcRect l="-10610" r="-10610"/>
          <a:stretch>
            <a:fillRect/>
          </a:stretch>
        </p:blipFill>
        <p:spPr/>
      </p:pic>
    </p:spTree>
    <p:extLst>
      <p:ext uri="{BB962C8B-B14F-4D97-AF65-F5344CB8AC3E}">
        <p14:creationId xmlns:p14="http://schemas.microsoft.com/office/powerpoint/2010/main" val="143841726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exhibit hall interior</a:t>
            </a:r>
            <a:endParaRPr lang="en-US" dirty="0"/>
          </a:p>
        </p:txBody>
      </p:sp>
      <p:pic>
        <p:nvPicPr>
          <p:cNvPr id="4" name="Content Placeholder 3"/>
          <p:cNvPicPr>
            <a:picLocks noGrp="1" noChangeAspect="1"/>
          </p:cNvPicPr>
          <p:nvPr>
            <p:ph idx="1"/>
          </p:nvPr>
        </p:nvPicPr>
        <p:blipFill>
          <a:blip r:embed="rId2"/>
          <a:srcRect l="-15573" r="-15573"/>
          <a:stretch>
            <a:fillRect/>
          </a:stretch>
        </p:blipFill>
        <p:spPr/>
      </p:pic>
    </p:spTree>
    <p:extLst>
      <p:ext uri="{BB962C8B-B14F-4D97-AF65-F5344CB8AC3E}">
        <p14:creationId xmlns:p14="http://schemas.microsoft.com/office/powerpoint/2010/main" val="1734550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Grp="1" noChangeArrowheads="1"/>
          </p:cNvSpPr>
          <p:nvPr>
            <p:ph type="title"/>
          </p:nvPr>
        </p:nvSpPr>
        <p:spPr>
          <a:xfrm>
            <a:off x="0" y="1066800"/>
            <a:ext cx="6324600" cy="1143000"/>
          </a:xfrm>
        </p:spPr>
        <p:txBody>
          <a:bodyPr>
            <a:normAutofit fontScale="90000"/>
          </a:bodyPr>
          <a:lstStyle/>
          <a:p>
            <a:pPr algn="l" eaLnBrk="1" fontAlgn="auto" hangingPunct="1">
              <a:spcAft>
                <a:spcPts val="0"/>
              </a:spcAft>
              <a:defRPr/>
            </a:pPr>
            <a:r>
              <a:rPr lang="en-US" sz="4000" dirty="0" smtClean="0"/>
              <a:t>	Frank Lloyd Wright:  </a:t>
            </a:r>
            <a:br>
              <a:rPr lang="en-US" sz="4000" dirty="0" smtClean="0"/>
            </a:br>
            <a:r>
              <a:rPr lang="en-US" sz="4000" dirty="0" smtClean="0"/>
              <a:t>	</a:t>
            </a:r>
            <a:r>
              <a:rPr lang="en-US" sz="3600" dirty="0" smtClean="0"/>
              <a:t>Prairie House Design</a:t>
            </a:r>
          </a:p>
        </p:txBody>
      </p:sp>
      <p:pic>
        <p:nvPicPr>
          <p:cNvPr id="94211" name="Picture 4"/>
          <p:cNvPicPr>
            <a:picLocks noChangeAspect="1" noChangeArrowheads="1"/>
          </p:cNvPicPr>
          <p:nvPr/>
        </p:nvPicPr>
        <p:blipFill>
          <a:blip r:embed="rId2" cstate="print"/>
          <a:srcRect/>
          <a:stretch>
            <a:fillRect/>
          </a:stretch>
        </p:blipFill>
        <p:spPr bwMode="auto">
          <a:xfrm>
            <a:off x="4660900" y="3352800"/>
            <a:ext cx="4483100" cy="2716213"/>
          </a:xfrm>
          <a:prstGeom prst="rect">
            <a:avLst/>
          </a:prstGeom>
          <a:noFill/>
          <a:ln w="9525">
            <a:noFill/>
            <a:miter lim="800000"/>
            <a:headEnd/>
            <a:tailEnd/>
          </a:ln>
        </p:spPr>
      </p:pic>
      <p:sp>
        <p:nvSpPr>
          <p:cNvPr id="94212" name="Rectangle 4"/>
          <p:cNvSpPr>
            <a:spLocks noChangeArrowheads="1"/>
          </p:cNvSpPr>
          <p:nvPr/>
        </p:nvSpPr>
        <p:spPr bwMode="auto">
          <a:xfrm>
            <a:off x="5334001" y="762000"/>
            <a:ext cx="3810000" cy="2585323"/>
          </a:xfrm>
          <a:prstGeom prst="rect">
            <a:avLst/>
          </a:prstGeom>
          <a:noFill/>
          <a:ln w="9525">
            <a:noFill/>
            <a:miter lim="800000"/>
            <a:headEnd/>
            <a:tailEnd/>
          </a:ln>
        </p:spPr>
        <p:txBody>
          <a:bodyPr wrap="square">
            <a:spAutoFit/>
          </a:bodyPr>
          <a:lstStyle/>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endParaRPr lang="en-US" b="1" dirty="0"/>
          </a:p>
          <a:p>
            <a:r>
              <a:rPr lang="en-US" b="1" dirty="0" smtClean="0"/>
              <a:t>1904</a:t>
            </a:r>
            <a:r>
              <a:rPr lang="en-US" b="1" dirty="0"/>
              <a:t>: Martin House </a:t>
            </a:r>
          </a:p>
        </p:txBody>
      </p:sp>
      <p:sp>
        <p:nvSpPr>
          <p:cNvPr id="94213" name="Rectangle 5"/>
          <p:cNvSpPr>
            <a:spLocks noChangeArrowheads="1"/>
          </p:cNvSpPr>
          <p:nvPr/>
        </p:nvSpPr>
        <p:spPr bwMode="auto">
          <a:xfrm>
            <a:off x="0" y="2971800"/>
            <a:ext cx="2312988" cy="369888"/>
          </a:xfrm>
          <a:prstGeom prst="rect">
            <a:avLst/>
          </a:prstGeom>
          <a:noFill/>
          <a:ln w="9525">
            <a:noFill/>
            <a:miter lim="800000"/>
            <a:headEnd/>
            <a:tailEnd/>
          </a:ln>
        </p:spPr>
        <p:txBody>
          <a:bodyPr wrap="none">
            <a:spAutoFit/>
          </a:bodyPr>
          <a:lstStyle/>
          <a:p>
            <a:r>
              <a:rPr lang="en-US" b="1"/>
              <a:t>1906: Robie House </a:t>
            </a:r>
          </a:p>
        </p:txBody>
      </p:sp>
      <p:pic>
        <p:nvPicPr>
          <p:cNvPr id="94214" name="Picture 6" descr="100_4186.JPG"/>
          <p:cNvPicPr>
            <a:picLocks noChangeAspect="1"/>
          </p:cNvPicPr>
          <p:nvPr/>
        </p:nvPicPr>
        <p:blipFill>
          <a:blip r:embed="rId3" cstate="print"/>
          <a:srcRect/>
          <a:stretch>
            <a:fillRect/>
          </a:stretch>
        </p:blipFill>
        <p:spPr bwMode="auto">
          <a:xfrm>
            <a:off x="0" y="3371850"/>
            <a:ext cx="4648200" cy="3486150"/>
          </a:xfrm>
          <a:prstGeom prst="rect">
            <a:avLst/>
          </a:prstGeom>
          <a:noFill/>
          <a:ln w="9525">
            <a:noFill/>
            <a:miter lim="800000"/>
            <a:headEnd/>
            <a:tailEnd/>
          </a:ln>
        </p:spPr>
      </p:pic>
    </p:spTree>
    <p:extLst>
      <p:ext uri="{BB962C8B-B14F-4D97-AF65-F5344CB8AC3E}">
        <p14:creationId xmlns:p14="http://schemas.microsoft.com/office/powerpoint/2010/main" val="1649170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chicagotenement1919Lhine"/>
          <p:cNvPicPr>
            <a:picLocks noGrp="1" noChangeAspect="1" noChangeArrowheads="1"/>
          </p:cNvPicPr>
          <p:nvPr>
            <p:ph sz="half" idx="1"/>
          </p:nvPr>
        </p:nvPicPr>
        <p:blipFill>
          <a:blip r:embed="rId2" cstate="print"/>
          <a:srcRect/>
          <a:stretch>
            <a:fillRect/>
          </a:stretch>
        </p:blipFill>
        <p:spPr>
          <a:xfrm>
            <a:off x="152400" y="152400"/>
            <a:ext cx="4330700" cy="3048000"/>
          </a:xfrm>
          <a:noFill/>
        </p:spPr>
      </p:pic>
      <p:pic>
        <p:nvPicPr>
          <p:cNvPr id="7172" name="Picture 10" descr="riistenamentNY"/>
          <p:cNvPicPr>
            <a:picLocks noGrp="1" noChangeAspect="1" noChangeArrowheads="1"/>
          </p:cNvPicPr>
          <p:nvPr>
            <p:ph sz="quarter" idx="2"/>
          </p:nvPr>
        </p:nvPicPr>
        <p:blipFill>
          <a:blip r:embed="rId3" cstate="print"/>
          <a:srcRect/>
          <a:stretch>
            <a:fillRect/>
          </a:stretch>
        </p:blipFill>
        <p:spPr>
          <a:xfrm>
            <a:off x="152400" y="3276600"/>
            <a:ext cx="4221163" cy="3429000"/>
          </a:xfrm>
          <a:noFill/>
        </p:spPr>
      </p:pic>
      <p:pic>
        <p:nvPicPr>
          <p:cNvPr id="7170" name="Picture 10" descr="factory"/>
          <p:cNvPicPr>
            <a:picLocks noGrp="1" noChangeAspect="1" noChangeArrowheads="1"/>
          </p:cNvPicPr>
          <p:nvPr>
            <p:ph sz="quarter" idx="3"/>
          </p:nvPr>
        </p:nvPicPr>
        <p:blipFill>
          <a:blip r:embed="rId4" cstate="print"/>
          <a:srcRect/>
          <a:stretch>
            <a:fillRect/>
          </a:stretch>
        </p:blipFill>
        <p:spPr>
          <a:xfrm>
            <a:off x="4537075" y="152400"/>
            <a:ext cx="3484563" cy="4495800"/>
          </a:xfrm>
          <a:noFill/>
        </p:spPr>
      </p:pic>
      <p:pic>
        <p:nvPicPr>
          <p:cNvPr id="7173" name="Picture 7" descr="oldhousing2"/>
          <p:cNvPicPr>
            <a:picLocks noGrp="1" noChangeAspect="1" noChangeArrowheads="1"/>
          </p:cNvPicPr>
          <p:nvPr>
            <p:ph sz="quarter" idx="4294967295"/>
          </p:nvPr>
        </p:nvPicPr>
        <p:blipFill>
          <a:blip r:embed="rId5" cstate="print"/>
          <a:srcRect/>
          <a:stretch>
            <a:fillRect/>
          </a:stretch>
        </p:blipFill>
        <p:spPr>
          <a:xfrm>
            <a:off x="7677150" y="4572000"/>
            <a:ext cx="1466850" cy="2185988"/>
          </a:xfr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normAutofit/>
          </a:bodyPr>
          <a:lstStyle/>
          <a:p>
            <a:pPr eaLnBrk="1" fontAlgn="auto" hangingPunct="1">
              <a:spcAft>
                <a:spcPts val="0"/>
              </a:spcAft>
              <a:defRPr/>
            </a:pPr>
            <a:r>
              <a:rPr lang="en-US" sz="2800" dirty="0" smtClean="0"/>
              <a:t>Frank Lloyd Wright  </a:t>
            </a:r>
            <a:br>
              <a:rPr lang="en-US" sz="2800" dirty="0" smtClean="0"/>
            </a:br>
            <a:r>
              <a:rPr lang="en-US" sz="2800" dirty="0" smtClean="0"/>
              <a:t>The Prairie House</a:t>
            </a:r>
          </a:p>
        </p:txBody>
      </p:sp>
      <p:sp>
        <p:nvSpPr>
          <p:cNvPr id="95235" name="Rectangle 3"/>
          <p:cNvSpPr>
            <a:spLocks noGrp="1" noChangeArrowheads="1"/>
          </p:cNvSpPr>
          <p:nvPr>
            <p:ph idx="1"/>
          </p:nvPr>
        </p:nvSpPr>
        <p:spPr/>
        <p:txBody>
          <a:bodyPr>
            <a:normAutofit fontScale="92500" lnSpcReduction="20000"/>
          </a:bodyPr>
          <a:lstStyle/>
          <a:p>
            <a:pPr eaLnBrk="1" hangingPunct="1"/>
            <a:endParaRPr lang="en-US" sz="2800" dirty="0" smtClean="0"/>
          </a:p>
          <a:p>
            <a:pPr eaLnBrk="1" hangingPunct="1"/>
            <a:r>
              <a:rPr lang="en-US" dirty="0" smtClean="0"/>
              <a:t>Interior and exterior were conceived of and formed a single experiential entity</a:t>
            </a:r>
          </a:p>
          <a:p>
            <a:pPr eaLnBrk="1" hangingPunct="1"/>
            <a:endParaRPr lang="en-US" dirty="0" smtClean="0"/>
          </a:p>
          <a:p>
            <a:pPr eaLnBrk="1" hangingPunct="1"/>
            <a:r>
              <a:rPr lang="en-US" dirty="0" smtClean="0"/>
              <a:t>Wright wished to express the freedom of movement and wide open spaces of the American Midwest</a:t>
            </a:r>
          </a:p>
          <a:p>
            <a:pPr eaLnBrk="1" hangingPunct="1"/>
            <a:endParaRPr lang="en-US" dirty="0" smtClean="0"/>
          </a:p>
          <a:p>
            <a:pPr eaLnBrk="1" hangingPunct="1"/>
            <a:r>
              <a:rPr lang="en-US" dirty="0" smtClean="0"/>
              <a:t>Incorporated many features of the craftsman style homes such as use of natural materials and covered verandas placed around the house</a:t>
            </a:r>
          </a:p>
          <a:p>
            <a:pPr eaLnBrk="1" hangingPunct="1"/>
            <a:endParaRPr lang="en-US" dirty="0" smtClean="0"/>
          </a:p>
          <a:p>
            <a:pPr eaLnBrk="1" hangingPunct="1"/>
            <a:r>
              <a:rPr lang="en-US" dirty="0" smtClean="0"/>
              <a:t>The best-known of all of Wright’s houses in the Prairie Style is the </a:t>
            </a:r>
            <a:r>
              <a:rPr lang="en-US" dirty="0" err="1" smtClean="0"/>
              <a:t>Robie</a:t>
            </a:r>
            <a:r>
              <a:rPr lang="en-US" dirty="0" smtClean="0"/>
              <a:t> House, Chicago</a:t>
            </a:r>
          </a:p>
          <a:p>
            <a:pPr eaLnBrk="1" hangingPunct="1"/>
            <a:endParaRPr lang="en-US" sz="2800" dirty="0" smtClean="0"/>
          </a:p>
        </p:txBody>
      </p:sp>
    </p:spTree>
    <p:extLst>
      <p:ext uri="{BB962C8B-B14F-4D97-AF65-F5344CB8AC3E}">
        <p14:creationId xmlns:p14="http://schemas.microsoft.com/office/powerpoint/2010/main" val="34610542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228600" y="457200"/>
            <a:ext cx="6705600" cy="1143000"/>
          </a:xfrm>
        </p:spPr>
        <p:txBody>
          <a:bodyPr/>
          <a:lstStyle/>
          <a:p>
            <a:pPr eaLnBrk="1" hangingPunct="1"/>
            <a:r>
              <a:rPr lang="en-US" smtClean="0"/>
              <a:t>The Robie House  1906</a:t>
            </a:r>
          </a:p>
        </p:txBody>
      </p:sp>
      <p:sp>
        <p:nvSpPr>
          <p:cNvPr id="96259" name="Rectangle 3"/>
          <p:cNvSpPr>
            <a:spLocks noGrp="1" noChangeArrowheads="1"/>
          </p:cNvSpPr>
          <p:nvPr>
            <p:ph idx="1"/>
          </p:nvPr>
        </p:nvSpPr>
        <p:spPr>
          <a:xfrm>
            <a:off x="76200" y="1600200"/>
            <a:ext cx="8915400" cy="3322638"/>
          </a:xfrm>
        </p:spPr>
        <p:txBody>
          <a:bodyPr>
            <a:normAutofit/>
          </a:bodyPr>
          <a:lstStyle/>
          <a:p>
            <a:pPr eaLnBrk="1" hangingPunct="1">
              <a:lnSpc>
                <a:spcPct val="90000"/>
              </a:lnSpc>
            </a:pPr>
            <a:r>
              <a:rPr lang="en-US" dirty="0" smtClean="0"/>
              <a:t>Was to take advantage of new technology</a:t>
            </a:r>
          </a:p>
          <a:p>
            <a:pPr eaLnBrk="1" hangingPunct="1">
              <a:lnSpc>
                <a:spcPct val="90000"/>
              </a:lnSpc>
            </a:pPr>
            <a:r>
              <a:rPr lang="en-US" dirty="0" smtClean="0"/>
              <a:t>The house extend along a horizontal axis</a:t>
            </a:r>
          </a:p>
          <a:p>
            <a:pPr eaLnBrk="1" hangingPunct="1">
              <a:lnSpc>
                <a:spcPct val="90000"/>
              </a:lnSpc>
            </a:pPr>
            <a:r>
              <a:rPr lang="en-US" dirty="0" smtClean="0"/>
              <a:t>The cantilevered roof extends 20 feet beyond the masonry supports</a:t>
            </a:r>
          </a:p>
          <a:p>
            <a:pPr eaLnBrk="1" hangingPunct="1">
              <a:lnSpc>
                <a:spcPct val="90000"/>
              </a:lnSpc>
            </a:pPr>
            <a:r>
              <a:rPr lang="en-US" dirty="0" smtClean="0"/>
              <a:t>Built of brick and concrete and is free of ornamentation </a:t>
            </a:r>
          </a:p>
          <a:p>
            <a:pPr eaLnBrk="1" hangingPunct="1">
              <a:lnSpc>
                <a:spcPct val="90000"/>
              </a:lnSpc>
            </a:pPr>
            <a:r>
              <a:rPr lang="en-US" dirty="0" smtClean="0"/>
              <a:t>The front door cannot be seen from the street</a:t>
            </a:r>
          </a:p>
          <a:p>
            <a:pPr eaLnBrk="1" hangingPunct="1">
              <a:lnSpc>
                <a:spcPct val="90000"/>
              </a:lnSpc>
            </a:pPr>
            <a:r>
              <a:rPr lang="en-US" dirty="0" smtClean="0"/>
              <a:t>The garage was integrated into the building</a:t>
            </a:r>
          </a:p>
        </p:txBody>
      </p:sp>
      <p:pic>
        <p:nvPicPr>
          <p:cNvPr id="96260" name="Picture 4" descr="robie1a"/>
          <p:cNvPicPr>
            <a:picLocks noChangeAspect="1" noChangeArrowheads="1"/>
          </p:cNvPicPr>
          <p:nvPr/>
        </p:nvPicPr>
        <p:blipFill>
          <a:blip r:embed="rId2" cstate="print"/>
          <a:srcRect/>
          <a:stretch>
            <a:fillRect/>
          </a:stretch>
        </p:blipFill>
        <p:spPr bwMode="auto">
          <a:xfrm>
            <a:off x="4114800" y="4605338"/>
            <a:ext cx="5029200" cy="2252662"/>
          </a:xfrm>
          <a:prstGeom prst="rect">
            <a:avLst/>
          </a:prstGeom>
          <a:noFill/>
          <a:ln w="9525">
            <a:noFill/>
            <a:miter lim="800000"/>
            <a:headEnd/>
            <a:tailEnd/>
          </a:ln>
        </p:spPr>
      </p:pic>
      <p:pic>
        <p:nvPicPr>
          <p:cNvPr id="96261" name="Picture 5" descr="100_4188.JPG"/>
          <p:cNvPicPr>
            <a:picLocks noChangeAspect="1"/>
          </p:cNvPicPr>
          <p:nvPr/>
        </p:nvPicPr>
        <p:blipFill>
          <a:blip r:embed="rId3" cstate="print"/>
          <a:srcRect/>
          <a:stretch>
            <a:fillRect/>
          </a:stretch>
        </p:blipFill>
        <p:spPr bwMode="auto">
          <a:xfrm>
            <a:off x="1020763" y="4572000"/>
            <a:ext cx="3048000" cy="2286000"/>
          </a:xfrm>
          <a:prstGeom prst="rect">
            <a:avLst/>
          </a:prstGeom>
          <a:noFill/>
          <a:ln w="9525">
            <a:noFill/>
            <a:miter lim="800000"/>
            <a:headEnd/>
            <a:tailEnd/>
          </a:ln>
        </p:spPr>
      </p:pic>
    </p:spTree>
    <p:extLst>
      <p:ext uri="{BB962C8B-B14F-4D97-AF65-F5344CB8AC3E}">
        <p14:creationId xmlns:p14="http://schemas.microsoft.com/office/powerpoint/2010/main" val="338130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Grp="1" noChangeArrowheads="1"/>
          </p:cNvSpPr>
          <p:nvPr>
            <p:ph type="title"/>
          </p:nvPr>
        </p:nvSpPr>
        <p:spPr/>
        <p:txBody>
          <a:bodyPr/>
          <a:lstStyle/>
          <a:p>
            <a:pPr eaLnBrk="1" hangingPunct="1"/>
            <a:endParaRPr lang="en-US" smtClean="0"/>
          </a:p>
        </p:txBody>
      </p:sp>
      <p:pic>
        <p:nvPicPr>
          <p:cNvPr id="97283" name="Picture 4" descr="plans"/>
          <p:cNvPicPr>
            <a:picLocks noGrp="1" noChangeAspect="1" noChangeArrowheads="1"/>
          </p:cNvPicPr>
          <p:nvPr>
            <p:ph idx="1"/>
          </p:nvPr>
        </p:nvPicPr>
        <p:blipFill>
          <a:blip r:embed="rId2" cstate="print"/>
          <a:srcRect/>
          <a:stretch>
            <a:fillRect/>
          </a:stretch>
        </p:blipFill>
        <p:spPr>
          <a:xfrm>
            <a:off x="914400" y="0"/>
            <a:ext cx="7467600" cy="6796088"/>
          </a:xfrm>
          <a:noFill/>
        </p:spPr>
      </p:pic>
    </p:spTree>
    <p:extLst>
      <p:ext uri="{BB962C8B-B14F-4D97-AF65-F5344CB8AC3E}">
        <p14:creationId xmlns:p14="http://schemas.microsoft.com/office/powerpoint/2010/main" val="1121796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52400" y="762000"/>
            <a:ext cx="3505200" cy="1143000"/>
          </a:xfrm>
        </p:spPr>
        <p:txBody>
          <a:bodyPr/>
          <a:lstStyle/>
          <a:p>
            <a:pPr eaLnBrk="1" hangingPunct="1"/>
            <a:r>
              <a:rPr lang="en-US" smtClean="0"/>
              <a:t>Robie House</a:t>
            </a:r>
          </a:p>
        </p:txBody>
      </p:sp>
      <p:sp>
        <p:nvSpPr>
          <p:cNvPr id="98307" name="Rectangle 3"/>
          <p:cNvSpPr>
            <a:spLocks noGrp="1" noChangeArrowheads="1"/>
          </p:cNvSpPr>
          <p:nvPr>
            <p:ph idx="1"/>
          </p:nvPr>
        </p:nvSpPr>
        <p:spPr>
          <a:xfrm>
            <a:off x="152400" y="1981200"/>
            <a:ext cx="4038600" cy="4389438"/>
          </a:xfrm>
        </p:spPr>
        <p:txBody>
          <a:bodyPr>
            <a:normAutofit/>
          </a:bodyPr>
          <a:lstStyle/>
          <a:p>
            <a:pPr eaLnBrk="1" hangingPunct="1"/>
            <a:r>
              <a:rPr lang="en-US" smtClean="0"/>
              <a:t>Porches and balconies provide access to exterior which were compared to decks &amp; prows of ships</a:t>
            </a:r>
          </a:p>
          <a:p>
            <a:pPr eaLnBrk="1" hangingPunct="1"/>
            <a:r>
              <a:rPr lang="en-US" smtClean="0"/>
              <a:t>House appears to be assembled out of giant blocks, free floating roofs and endless ribbons of windows</a:t>
            </a:r>
          </a:p>
          <a:p>
            <a:pPr eaLnBrk="1" hangingPunct="1"/>
            <a:endParaRPr lang="en-US" smtClean="0"/>
          </a:p>
        </p:txBody>
      </p:sp>
      <p:pic>
        <p:nvPicPr>
          <p:cNvPr id="98308" name="Picture 4" descr="robie10"/>
          <p:cNvPicPr>
            <a:picLocks noChangeAspect="1" noChangeArrowheads="1"/>
          </p:cNvPicPr>
          <p:nvPr/>
        </p:nvPicPr>
        <p:blipFill>
          <a:blip r:embed="rId2" cstate="print"/>
          <a:srcRect/>
          <a:stretch>
            <a:fillRect/>
          </a:stretch>
        </p:blipFill>
        <p:spPr bwMode="auto">
          <a:xfrm>
            <a:off x="4114800" y="2667000"/>
            <a:ext cx="2366963" cy="3581400"/>
          </a:xfrm>
          <a:prstGeom prst="rect">
            <a:avLst/>
          </a:prstGeom>
          <a:noFill/>
          <a:ln w="9525">
            <a:noFill/>
            <a:miter lim="800000"/>
            <a:headEnd/>
            <a:tailEnd/>
          </a:ln>
        </p:spPr>
      </p:pic>
      <p:sp>
        <p:nvSpPr>
          <p:cNvPr id="98309" name="Text Box 10"/>
          <p:cNvSpPr txBox="1">
            <a:spLocks noChangeArrowheads="1"/>
          </p:cNvSpPr>
          <p:nvPr/>
        </p:nvSpPr>
        <p:spPr bwMode="auto">
          <a:xfrm>
            <a:off x="6781800" y="2895600"/>
            <a:ext cx="2362200" cy="369888"/>
          </a:xfrm>
          <a:prstGeom prst="rect">
            <a:avLst/>
          </a:prstGeom>
          <a:noFill/>
          <a:ln w="9525">
            <a:noFill/>
            <a:miter lim="800000"/>
            <a:headEnd/>
            <a:tailEnd/>
          </a:ln>
        </p:spPr>
        <p:txBody>
          <a:bodyPr>
            <a:spAutoFit/>
          </a:bodyPr>
          <a:lstStyle/>
          <a:p>
            <a:pPr>
              <a:spcBef>
                <a:spcPct val="50000"/>
              </a:spcBef>
            </a:pPr>
            <a:r>
              <a:rPr lang="en-US"/>
              <a:t>Children’s Porch</a:t>
            </a:r>
          </a:p>
        </p:txBody>
      </p:sp>
      <p:pic>
        <p:nvPicPr>
          <p:cNvPr id="98310" name="Picture 7" descr="extentrance"/>
          <p:cNvPicPr>
            <a:picLocks noChangeAspect="1" noChangeArrowheads="1"/>
          </p:cNvPicPr>
          <p:nvPr/>
        </p:nvPicPr>
        <p:blipFill>
          <a:blip r:embed="rId3" cstate="print"/>
          <a:srcRect/>
          <a:stretch>
            <a:fillRect/>
          </a:stretch>
        </p:blipFill>
        <p:spPr bwMode="auto">
          <a:xfrm>
            <a:off x="6800850" y="3352800"/>
            <a:ext cx="2343150" cy="3505200"/>
          </a:xfrm>
          <a:prstGeom prst="rect">
            <a:avLst/>
          </a:prstGeom>
          <a:noFill/>
          <a:ln w="9525">
            <a:noFill/>
            <a:miter lim="800000"/>
            <a:headEnd/>
            <a:tailEnd/>
          </a:ln>
        </p:spPr>
      </p:pic>
      <p:sp>
        <p:nvSpPr>
          <p:cNvPr id="98311" name="Text Box 11"/>
          <p:cNvSpPr txBox="1">
            <a:spLocks noChangeArrowheads="1"/>
          </p:cNvSpPr>
          <p:nvPr/>
        </p:nvSpPr>
        <p:spPr bwMode="auto">
          <a:xfrm>
            <a:off x="4724400" y="6211888"/>
            <a:ext cx="2057400" cy="646112"/>
          </a:xfrm>
          <a:prstGeom prst="rect">
            <a:avLst/>
          </a:prstGeom>
          <a:noFill/>
          <a:ln w="9525">
            <a:noFill/>
            <a:miter lim="800000"/>
            <a:headEnd/>
            <a:tailEnd/>
          </a:ln>
        </p:spPr>
        <p:txBody>
          <a:bodyPr>
            <a:spAutoFit/>
          </a:bodyPr>
          <a:lstStyle/>
          <a:p>
            <a:pPr algn="r">
              <a:spcBef>
                <a:spcPct val="50000"/>
              </a:spcBef>
            </a:pPr>
            <a:r>
              <a:rPr lang="en-US"/>
              <a:t>Hidden Front Entry</a:t>
            </a:r>
          </a:p>
        </p:txBody>
      </p:sp>
      <p:pic>
        <p:nvPicPr>
          <p:cNvPr id="98312" name="Picture 7" descr="100_4193.JPG"/>
          <p:cNvPicPr>
            <a:picLocks noChangeAspect="1"/>
          </p:cNvPicPr>
          <p:nvPr/>
        </p:nvPicPr>
        <p:blipFill>
          <a:blip r:embed="rId4" cstate="print"/>
          <a:srcRect/>
          <a:stretch>
            <a:fillRect/>
          </a:stretch>
        </p:blipFill>
        <p:spPr bwMode="auto">
          <a:xfrm>
            <a:off x="5791200" y="0"/>
            <a:ext cx="3352800" cy="2514600"/>
          </a:xfrm>
          <a:prstGeom prst="rect">
            <a:avLst/>
          </a:prstGeom>
          <a:noFill/>
          <a:ln w="9525">
            <a:noFill/>
            <a:miter lim="800000"/>
            <a:headEnd/>
            <a:tailEnd/>
          </a:ln>
        </p:spPr>
      </p:pic>
    </p:spTree>
    <p:extLst>
      <p:ext uri="{BB962C8B-B14F-4D97-AF65-F5344CB8AC3E}">
        <p14:creationId xmlns:p14="http://schemas.microsoft.com/office/powerpoint/2010/main" val="2083771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5"/>
          <p:cNvSpPr>
            <a:spLocks noGrp="1" noChangeArrowheads="1"/>
          </p:cNvSpPr>
          <p:nvPr>
            <p:ph type="title"/>
          </p:nvPr>
        </p:nvSpPr>
        <p:spPr/>
        <p:txBody>
          <a:bodyPr/>
          <a:lstStyle/>
          <a:p>
            <a:pPr eaLnBrk="1" hangingPunct="1"/>
            <a:endParaRPr lang="en-US" smtClean="0"/>
          </a:p>
        </p:txBody>
      </p:sp>
      <p:pic>
        <p:nvPicPr>
          <p:cNvPr id="99331" name="Picture 4" descr="steel"/>
          <p:cNvPicPr>
            <a:picLocks noGrp="1" noChangeAspect="1" noChangeArrowheads="1"/>
          </p:cNvPicPr>
          <p:nvPr>
            <p:ph idx="1"/>
          </p:nvPr>
        </p:nvPicPr>
        <p:blipFill>
          <a:blip r:embed="rId2" cstate="print"/>
          <a:srcRect/>
          <a:stretch>
            <a:fillRect/>
          </a:stretch>
        </p:blipFill>
        <p:spPr>
          <a:xfrm>
            <a:off x="0" y="0"/>
            <a:ext cx="5399088" cy="5410200"/>
          </a:xfrm>
          <a:noFill/>
        </p:spPr>
      </p:pic>
      <p:sp>
        <p:nvSpPr>
          <p:cNvPr id="99332" name="Text Box 7"/>
          <p:cNvSpPr txBox="1">
            <a:spLocks noChangeArrowheads="1"/>
          </p:cNvSpPr>
          <p:nvPr/>
        </p:nvSpPr>
        <p:spPr bwMode="auto">
          <a:xfrm>
            <a:off x="0" y="5486400"/>
            <a:ext cx="3200400" cy="830263"/>
          </a:xfrm>
          <a:prstGeom prst="rect">
            <a:avLst/>
          </a:prstGeom>
          <a:noFill/>
          <a:ln w="9525">
            <a:noFill/>
            <a:miter lim="800000"/>
            <a:headEnd/>
            <a:tailEnd/>
          </a:ln>
        </p:spPr>
        <p:txBody>
          <a:bodyPr>
            <a:spAutoFit/>
          </a:bodyPr>
          <a:lstStyle/>
          <a:p>
            <a:pPr>
              <a:spcBef>
                <a:spcPct val="50000"/>
              </a:spcBef>
            </a:pPr>
            <a:r>
              <a:rPr lang="en-US" sz="2400"/>
              <a:t>Steel Being Used as Structural Elements</a:t>
            </a:r>
          </a:p>
        </p:txBody>
      </p:sp>
      <p:pic>
        <p:nvPicPr>
          <p:cNvPr id="99333" name="Picture 4" descr="100_4207.JPG"/>
          <p:cNvPicPr>
            <a:picLocks noChangeAspect="1"/>
          </p:cNvPicPr>
          <p:nvPr/>
        </p:nvPicPr>
        <p:blipFill>
          <a:blip r:embed="rId3" cstate="print"/>
          <a:srcRect/>
          <a:stretch>
            <a:fillRect/>
          </a:stretch>
        </p:blipFill>
        <p:spPr bwMode="auto">
          <a:xfrm>
            <a:off x="4572000" y="3429000"/>
            <a:ext cx="4572000" cy="3429000"/>
          </a:xfrm>
          <a:prstGeom prst="rect">
            <a:avLst/>
          </a:prstGeom>
          <a:noFill/>
          <a:ln w="9525">
            <a:noFill/>
            <a:miter lim="800000"/>
            <a:headEnd/>
            <a:tailEnd/>
          </a:ln>
        </p:spPr>
      </p:pic>
      <p:pic>
        <p:nvPicPr>
          <p:cNvPr id="99334" name="Picture 5" descr="100_4199.JPG"/>
          <p:cNvPicPr>
            <a:picLocks noChangeAspect="1"/>
          </p:cNvPicPr>
          <p:nvPr/>
        </p:nvPicPr>
        <p:blipFill>
          <a:blip r:embed="rId4" cstate="print"/>
          <a:srcRect/>
          <a:stretch>
            <a:fillRect/>
          </a:stretch>
        </p:blipFill>
        <p:spPr bwMode="auto">
          <a:xfrm>
            <a:off x="4572000" y="0"/>
            <a:ext cx="4572000" cy="3429000"/>
          </a:xfrm>
          <a:prstGeom prst="rect">
            <a:avLst/>
          </a:prstGeom>
          <a:noFill/>
          <a:ln w="9525">
            <a:noFill/>
            <a:miter lim="800000"/>
            <a:headEnd/>
            <a:tailEnd/>
          </a:ln>
        </p:spPr>
      </p:pic>
    </p:spTree>
    <p:extLst>
      <p:ext uri="{BB962C8B-B14F-4D97-AF65-F5344CB8AC3E}">
        <p14:creationId xmlns:p14="http://schemas.microsoft.com/office/powerpoint/2010/main" val="6095302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exterior"/>
          <p:cNvPicPr>
            <a:picLocks noChangeAspect="1" noChangeArrowheads="1"/>
          </p:cNvPicPr>
          <p:nvPr/>
        </p:nvPicPr>
        <p:blipFill>
          <a:blip r:embed="rId2" cstate="print"/>
          <a:srcRect/>
          <a:stretch>
            <a:fillRect/>
          </a:stretch>
        </p:blipFill>
        <p:spPr bwMode="auto">
          <a:xfrm>
            <a:off x="5195888" y="3352800"/>
            <a:ext cx="3948112" cy="3505200"/>
          </a:xfrm>
          <a:prstGeom prst="rect">
            <a:avLst/>
          </a:prstGeom>
          <a:noFill/>
          <a:ln w="9525">
            <a:noFill/>
            <a:miter lim="800000"/>
            <a:headEnd/>
            <a:tailEnd/>
          </a:ln>
        </p:spPr>
      </p:pic>
      <p:pic>
        <p:nvPicPr>
          <p:cNvPr id="100355" name="Picture 5" descr="100_4215.JPG"/>
          <p:cNvPicPr>
            <a:picLocks noChangeAspect="1"/>
          </p:cNvPicPr>
          <p:nvPr/>
        </p:nvPicPr>
        <p:blipFill>
          <a:blip r:embed="rId3" cstate="print"/>
          <a:srcRect/>
          <a:stretch>
            <a:fillRect/>
          </a:stretch>
        </p:blipFill>
        <p:spPr bwMode="auto">
          <a:xfrm>
            <a:off x="0" y="0"/>
            <a:ext cx="5181600" cy="3886200"/>
          </a:xfrm>
          <a:prstGeom prst="rect">
            <a:avLst/>
          </a:prstGeom>
          <a:noFill/>
          <a:ln w="9525">
            <a:noFill/>
            <a:miter lim="800000"/>
            <a:headEnd/>
            <a:tailEnd/>
          </a:ln>
        </p:spPr>
      </p:pic>
      <p:pic>
        <p:nvPicPr>
          <p:cNvPr id="100356" name="Picture 6" descr="100_4192.JPG"/>
          <p:cNvPicPr>
            <a:picLocks noChangeAspect="1"/>
          </p:cNvPicPr>
          <p:nvPr/>
        </p:nvPicPr>
        <p:blipFill>
          <a:blip r:embed="rId4" cstate="print"/>
          <a:srcRect/>
          <a:stretch>
            <a:fillRect/>
          </a:stretch>
        </p:blipFill>
        <p:spPr bwMode="auto">
          <a:xfrm>
            <a:off x="5181600" y="0"/>
            <a:ext cx="3962400" cy="2971800"/>
          </a:xfrm>
          <a:prstGeom prst="rect">
            <a:avLst/>
          </a:prstGeom>
          <a:noFill/>
          <a:ln w="9525">
            <a:noFill/>
            <a:miter lim="800000"/>
            <a:headEnd/>
            <a:tailEnd/>
          </a:ln>
        </p:spPr>
      </p:pic>
      <p:pic>
        <p:nvPicPr>
          <p:cNvPr id="100357" name="Picture 8" descr="100_4208.JPG"/>
          <p:cNvPicPr>
            <a:picLocks noChangeAspect="1"/>
          </p:cNvPicPr>
          <p:nvPr/>
        </p:nvPicPr>
        <p:blipFill>
          <a:blip r:embed="rId5" cstate="print"/>
          <a:srcRect/>
          <a:stretch>
            <a:fillRect/>
          </a:stretch>
        </p:blipFill>
        <p:spPr bwMode="auto">
          <a:xfrm>
            <a:off x="762000" y="3867150"/>
            <a:ext cx="3987800" cy="2990850"/>
          </a:xfrm>
          <a:prstGeom prst="rect">
            <a:avLst/>
          </a:prstGeom>
          <a:noFill/>
          <a:ln w="9525">
            <a:noFill/>
            <a:miter lim="800000"/>
            <a:headEnd/>
            <a:tailEnd/>
          </a:ln>
        </p:spPr>
      </p:pic>
    </p:spTree>
    <p:extLst>
      <p:ext uri="{BB962C8B-B14F-4D97-AF65-F5344CB8AC3E}">
        <p14:creationId xmlns:p14="http://schemas.microsoft.com/office/powerpoint/2010/main" val="15849001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dirty="0" smtClean="0"/>
              <a:t/>
            </a:r>
            <a:br>
              <a:rPr lang="en-US" sz="4000" dirty="0" smtClean="0"/>
            </a:br>
            <a:r>
              <a:rPr lang="en-US" sz="4000" dirty="0" smtClean="0"/>
              <a:t> </a:t>
            </a:r>
            <a:r>
              <a:rPr lang="en-US" sz="4000" dirty="0" err="1" smtClean="0"/>
              <a:t>Robie</a:t>
            </a:r>
            <a:r>
              <a:rPr lang="en-US" sz="4000" dirty="0" smtClean="0"/>
              <a:t> House Interiors </a:t>
            </a:r>
            <a:br>
              <a:rPr lang="en-US" sz="4000" dirty="0" smtClean="0"/>
            </a:br>
            <a:endParaRPr lang="en-US" sz="4000" dirty="0" smtClean="0"/>
          </a:p>
        </p:txBody>
      </p:sp>
      <p:sp>
        <p:nvSpPr>
          <p:cNvPr id="101379" name="Rectangle 3"/>
          <p:cNvSpPr>
            <a:spLocks noGrp="1" noChangeArrowheads="1"/>
          </p:cNvSpPr>
          <p:nvPr>
            <p:ph idx="1"/>
          </p:nvPr>
        </p:nvSpPr>
        <p:spPr/>
        <p:txBody>
          <a:bodyPr>
            <a:normAutofit/>
          </a:bodyPr>
          <a:lstStyle/>
          <a:p>
            <a:pPr eaLnBrk="1" hangingPunct="1"/>
            <a:r>
              <a:rPr lang="en-US" dirty="0" smtClean="0"/>
              <a:t>The fireplace was the central feature around which interior spaces were planned, Much of the furniture is built-in</a:t>
            </a:r>
          </a:p>
          <a:p>
            <a:pPr eaLnBrk="1" hangingPunct="1"/>
            <a:endParaRPr lang="en-US" dirty="0" smtClean="0"/>
          </a:p>
          <a:p>
            <a:pPr eaLnBrk="1" hangingPunct="1"/>
            <a:r>
              <a:rPr lang="en-US" dirty="0" smtClean="0"/>
              <a:t>No walls or partitions to break the flow of space within the common areas</a:t>
            </a:r>
          </a:p>
          <a:p>
            <a:pPr eaLnBrk="1" hangingPunct="1"/>
            <a:endParaRPr lang="en-US" dirty="0" smtClean="0"/>
          </a:p>
          <a:p>
            <a:pPr eaLnBrk="1" hangingPunct="1"/>
            <a:r>
              <a:rPr lang="en-US" dirty="0" smtClean="0"/>
              <a:t>Chimney serves as a screen, not a divider</a:t>
            </a:r>
          </a:p>
          <a:p>
            <a:pPr eaLnBrk="1" hangingPunct="1"/>
            <a:r>
              <a:rPr lang="en-US" dirty="0" smtClean="0"/>
              <a:t>Used diamond shaped bays on either end of house</a:t>
            </a:r>
          </a:p>
          <a:p>
            <a:pPr eaLnBrk="1" hangingPunct="1"/>
            <a:endParaRPr lang="en-US" dirty="0" smtClean="0"/>
          </a:p>
        </p:txBody>
      </p:sp>
    </p:spTree>
    <p:extLst>
      <p:ext uri="{BB962C8B-B14F-4D97-AF65-F5344CB8AC3E}">
        <p14:creationId xmlns:p14="http://schemas.microsoft.com/office/powerpoint/2010/main" val="286060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Grp="1" noChangeArrowheads="1"/>
          </p:cNvSpPr>
          <p:nvPr>
            <p:ph type="title"/>
          </p:nvPr>
        </p:nvSpPr>
        <p:spPr/>
        <p:txBody>
          <a:bodyPr/>
          <a:lstStyle/>
          <a:p>
            <a:pPr eaLnBrk="1" hangingPunct="1"/>
            <a:endParaRPr lang="en-US" dirty="0" smtClean="0"/>
          </a:p>
        </p:txBody>
      </p:sp>
      <p:pic>
        <p:nvPicPr>
          <p:cNvPr id="102403" name="Picture 4" descr="Robie_livingroom1-L"/>
          <p:cNvPicPr>
            <a:picLocks noGrp="1" noChangeAspect="1" noChangeArrowheads="1"/>
          </p:cNvPicPr>
          <p:nvPr>
            <p:ph idx="1"/>
          </p:nvPr>
        </p:nvPicPr>
        <p:blipFill>
          <a:blip r:embed="rId2" cstate="print"/>
          <a:srcRect/>
          <a:stretch>
            <a:fillRect/>
          </a:stretch>
        </p:blipFill>
        <p:spPr>
          <a:xfrm>
            <a:off x="228600" y="304800"/>
            <a:ext cx="4879975" cy="6324600"/>
          </a:xfrm>
          <a:noFill/>
        </p:spPr>
      </p:pic>
      <p:sp>
        <p:nvSpPr>
          <p:cNvPr id="102404" name="Text Box 7"/>
          <p:cNvSpPr txBox="1">
            <a:spLocks noChangeArrowheads="1"/>
          </p:cNvSpPr>
          <p:nvPr/>
        </p:nvSpPr>
        <p:spPr bwMode="auto">
          <a:xfrm>
            <a:off x="5791200" y="1074738"/>
            <a:ext cx="2590800" cy="4708981"/>
          </a:xfrm>
          <a:prstGeom prst="rect">
            <a:avLst/>
          </a:prstGeom>
          <a:noFill/>
          <a:ln w="9525">
            <a:noFill/>
            <a:miter lim="800000"/>
            <a:headEnd/>
            <a:tailEnd/>
          </a:ln>
        </p:spPr>
        <p:txBody>
          <a:bodyPr>
            <a:spAutoFit/>
          </a:bodyPr>
          <a:lstStyle/>
          <a:p>
            <a:pPr>
              <a:spcBef>
                <a:spcPct val="50000"/>
              </a:spcBef>
            </a:pPr>
            <a:r>
              <a:rPr lang="en-US" sz="2400" dirty="0"/>
              <a:t>Connection of Free Flowing Spaces </a:t>
            </a:r>
          </a:p>
          <a:p>
            <a:pPr>
              <a:spcBef>
                <a:spcPct val="50000"/>
              </a:spcBef>
            </a:pPr>
            <a:endParaRPr lang="en-US" sz="2400" dirty="0"/>
          </a:p>
          <a:p>
            <a:pPr>
              <a:spcBef>
                <a:spcPct val="50000"/>
              </a:spcBef>
            </a:pPr>
            <a:r>
              <a:rPr lang="en-US" sz="2400" dirty="0"/>
              <a:t>Fireplace at Center of Space</a:t>
            </a:r>
          </a:p>
          <a:p>
            <a:pPr>
              <a:spcBef>
                <a:spcPct val="50000"/>
              </a:spcBef>
            </a:pPr>
            <a:endParaRPr lang="en-US" sz="2400" dirty="0"/>
          </a:p>
          <a:p>
            <a:pPr>
              <a:spcBef>
                <a:spcPct val="50000"/>
              </a:spcBef>
            </a:pPr>
            <a:r>
              <a:rPr lang="en-US" sz="2400" dirty="0"/>
              <a:t>Chimney </a:t>
            </a:r>
            <a:r>
              <a:rPr lang="en-US" sz="2400" dirty="0" smtClean="0"/>
              <a:t>used as a spatial element</a:t>
            </a:r>
          </a:p>
          <a:p>
            <a:pPr>
              <a:spcBef>
                <a:spcPct val="50000"/>
              </a:spcBef>
            </a:pPr>
            <a:r>
              <a:rPr lang="en-US" sz="2400" dirty="0" smtClean="0"/>
              <a:t>Recessed </a:t>
            </a:r>
            <a:r>
              <a:rPr lang="en-US" sz="2400" dirty="0"/>
              <a:t>Hearth</a:t>
            </a:r>
          </a:p>
        </p:txBody>
      </p:sp>
    </p:spTree>
    <p:extLst>
      <p:ext uri="{BB962C8B-B14F-4D97-AF65-F5344CB8AC3E}">
        <p14:creationId xmlns:p14="http://schemas.microsoft.com/office/powerpoint/2010/main" val="36477492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descr="interior"/>
          <p:cNvPicPr>
            <a:picLocks noGrp="1" noChangeAspect="1" noChangeArrowheads="1"/>
          </p:cNvPicPr>
          <p:nvPr>
            <p:ph idx="1"/>
          </p:nvPr>
        </p:nvPicPr>
        <p:blipFill>
          <a:blip r:embed="rId2" cstate="print"/>
          <a:srcRect/>
          <a:stretch>
            <a:fillRect/>
          </a:stretch>
        </p:blipFill>
        <p:spPr>
          <a:xfrm>
            <a:off x="304800" y="152400"/>
            <a:ext cx="5199063" cy="6553200"/>
          </a:xfrm>
          <a:noFill/>
        </p:spPr>
      </p:pic>
      <p:sp>
        <p:nvSpPr>
          <p:cNvPr id="103427" name="Text Box 7"/>
          <p:cNvSpPr txBox="1">
            <a:spLocks noChangeArrowheads="1"/>
          </p:cNvSpPr>
          <p:nvPr/>
        </p:nvSpPr>
        <p:spPr bwMode="auto">
          <a:xfrm>
            <a:off x="5867400" y="838200"/>
            <a:ext cx="2590800" cy="4893647"/>
          </a:xfrm>
          <a:prstGeom prst="rect">
            <a:avLst/>
          </a:prstGeom>
          <a:noFill/>
          <a:ln w="9525">
            <a:noFill/>
            <a:miter lim="800000"/>
            <a:headEnd/>
            <a:tailEnd/>
          </a:ln>
        </p:spPr>
        <p:txBody>
          <a:bodyPr>
            <a:spAutoFit/>
          </a:bodyPr>
          <a:lstStyle/>
          <a:p>
            <a:pPr>
              <a:spcBef>
                <a:spcPct val="50000"/>
              </a:spcBef>
            </a:pPr>
            <a:r>
              <a:rPr lang="en-US" sz="2400" dirty="0"/>
              <a:t>Connection of Free Flowing Spaces </a:t>
            </a:r>
          </a:p>
          <a:p>
            <a:pPr>
              <a:spcBef>
                <a:spcPct val="50000"/>
              </a:spcBef>
            </a:pPr>
            <a:endParaRPr lang="en-US" sz="2400" dirty="0"/>
          </a:p>
          <a:p>
            <a:pPr>
              <a:spcBef>
                <a:spcPct val="50000"/>
              </a:spcBef>
            </a:pPr>
            <a:r>
              <a:rPr lang="en-US" sz="2400" dirty="0" smtClean="0"/>
              <a:t>Fireplace was  conceived of as the physical and emotional </a:t>
            </a:r>
            <a:r>
              <a:rPr lang="en-US" sz="2400" dirty="0"/>
              <a:t>c</a:t>
            </a:r>
            <a:r>
              <a:rPr lang="en-US" sz="2400" dirty="0" smtClean="0"/>
              <a:t>enter </a:t>
            </a:r>
            <a:r>
              <a:rPr lang="en-US" sz="2400" dirty="0"/>
              <a:t>of </a:t>
            </a:r>
            <a:r>
              <a:rPr lang="en-US" sz="2400" dirty="0" smtClean="0"/>
              <a:t>the house</a:t>
            </a:r>
            <a:endParaRPr lang="en-US" sz="2400" dirty="0"/>
          </a:p>
          <a:p>
            <a:pPr>
              <a:spcBef>
                <a:spcPct val="50000"/>
              </a:spcBef>
            </a:pPr>
            <a:endParaRPr lang="en-US" sz="2400" dirty="0"/>
          </a:p>
          <a:p>
            <a:pPr>
              <a:spcBef>
                <a:spcPct val="50000"/>
              </a:spcBef>
            </a:pPr>
            <a:r>
              <a:rPr lang="en-US" sz="2400" dirty="0" smtClean="0"/>
              <a:t>Recessed </a:t>
            </a:r>
            <a:r>
              <a:rPr lang="en-US" sz="2400" dirty="0"/>
              <a:t>Hearth</a:t>
            </a:r>
          </a:p>
        </p:txBody>
      </p:sp>
    </p:spTree>
    <p:extLst>
      <p:ext uri="{BB962C8B-B14F-4D97-AF65-F5344CB8AC3E}">
        <p14:creationId xmlns:p14="http://schemas.microsoft.com/office/powerpoint/2010/main" val="40921076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ChangeArrowheads="1"/>
          </p:cNvSpPr>
          <p:nvPr>
            <p:ph type="title"/>
          </p:nvPr>
        </p:nvSpPr>
        <p:spPr/>
        <p:txBody>
          <a:bodyPr/>
          <a:lstStyle/>
          <a:p>
            <a:pPr eaLnBrk="1" hangingPunct="1"/>
            <a:endParaRPr lang="en-US" smtClean="0"/>
          </a:p>
        </p:txBody>
      </p:sp>
      <p:pic>
        <p:nvPicPr>
          <p:cNvPr id="104451" name="Picture 4" descr="interior1"/>
          <p:cNvPicPr>
            <a:picLocks noGrp="1" noChangeAspect="1" noChangeArrowheads="1"/>
          </p:cNvPicPr>
          <p:nvPr>
            <p:ph idx="1"/>
          </p:nvPr>
        </p:nvPicPr>
        <p:blipFill>
          <a:blip r:embed="rId2" cstate="print"/>
          <a:srcRect/>
          <a:stretch>
            <a:fillRect/>
          </a:stretch>
        </p:blipFill>
        <p:spPr>
          <a:xfrm>
            <a:off x="228600" y="0"/>
            <a:ext cx="5472113" cy="6858000"/>
          </a:xfrm>
          <a:noFill/>
        </p:spPr>
      </p:pic>
      <p:sp>
        <p:nvSpPr>
          <p:cNvPr id="104452" name="Text Box 7"/>
          <p:cNvSpPr txBox="1">
            <a:spLocks noChangeArrowheads="1"/>
          </p:cNvSpPr>
          <p:nvPr/>
        </p:nvSpPr>
        <p:spPr bwMode="auto">
          <a:xfrm>
            <a:off x="5943600" y="1676400"/>
            <a:ext cx="2590800" cy="4791075"/>
          </a:xfrm>
          <a:prstGeom prst="rect">
            <a:avLst/>
          </a:prstGeom>
          <a:noFill/>
          <a:ln w="9525">
            <a:noFill/>
            <a:miter lim="800000"/>
            <a:headEnd/>
            <a:tailEnd/>
          </a:ln>
        </p:spPr>
        <p:txBody>
          <a:bodyPr>
            <a:spAutoFit/>
          </a:bodyPr>
          <a:lstStyle/>
          <a:p>
            <a:pPr>
              <a:spcBef>
                <a:spcPct val="50000"/>
              </a:spcBef>
            </a:pPr>
            <a:r>
              <a:rPr lang="en-US" sz="2800"/>
              <a:t>Connection Between Inside and Outside. </a:t>
            </a:r>
          </a:p>
          <a:p>
            <a:pPr>
              <a:spcBef>
                <a:spcPct val="50000"/>
              </a:spcBef>
            </a:pPr>
            <a:endParaRPr lang="en-US" sz="2800"/>
          </a:p>
          <a:p>
            <a:pPr>
              <a:spcBef>
                <a:spcPct val="50000"/>
              </a:spcBef>
            </a:pPr>
            <a:r>
              <a:rPr lang="en-US" sz="2800"/>
              <a:t>French Doors with Leaded Glass –Designed by Wright</a:t>
            </a:r>
          </a:p>
        </p:txBody>
      </p:sp>
    </p:spTree>
    <p:extLst>
      <p:ext uri="{BB962C8B-B14F-4D97-AF65-F5344CB8AC3E}">
        <p14:creationId xmlns:p14="http://schemas.microsoft.com/office/powerpoint/2010/main" val="2277465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title"/>
          </p:nvPr>
        </p:nvSpPr>
        <p:spPr/>
        <p:txBody>
          <a:bodyPr/>
          <a:lstStyle/>
          <a:p>
            <a:endParaRPr lang="en-US" smtClean="0"/>
          </a:p>
        </p:txBody>
      </p:sp>
      <p:pic>
        <p:nvPicPr>
          <p:cNvPr id="8195" name="Picture 4" descr="slaugher"/>
          <p:cNvPicPr>
            <a:picLocks noGrp="1" noChangeAspect="1" noChangeArrowheads="1"/>
          </p:cNvPicPr>
          <p:nvPr>
            <p:ph idx="1"/>
          </p:nvPr>
        </p:nvPicPr>
        <p:blipFill>
          <a:blip r:embed="rId2" cstate="print"/>
          <a:srcRect/>
          <a:stretch>
            <a:fillRect/>
          </a:stretch>
        </p:blipFill>
        <p:spPr>
          <a:xfrm>
            <a:off x="152400" y="152400"/>
            <a:ext cx="8839200" cy="5848350"/>
          </a:xfr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8"/>
          <p:cNvSpPr>
            <a:spLocks noGrp="1" noChangeArrowheads="1"/>
          </p:cNvSpPr>
          <p:nvPr>
            <p:ph type="title"/>
          </p:nvPr>
        </p:nvSpPr>
        <p:spPr/>
        <p:txBody>
          <a:bodyPr/>
          <a:lstStyle/>
          <a:p>
            <a:pPr eaLnBrk="1" hangingPunct="1"/>
            <a:endParaRPr lang="en-US" smtClean="0"/>
          </a:p>
        </p:txBody>
      </p:sp>
      <p:pic>
        <p:nvPicPr>
          <p:cNvPr id="105475" name="Picture 7" descr="dining"/>
          <p:cNvPicPr>
            <a:picLocks noGrp="1" noChangeAspect="1" noChangeArrowheads="1"/>
          </p:cNvPicPr>
          <p:nvPr>
            <p:ph idx="1"/>
          </p:nvPr>
        </p:nvPicPr>
        <p:blipFill>
          <a:blip r:embed="rId2" cstate="print"/>
          <a:srcRect/>
          <a:stretch>
            <a:fillRect/>
          </a:stretch>
        </p:blipFill>
        <p:spPr>
          <a:xfrm>
            <a:off x="0" y="0"/>
            <a:ext cx="6553200" cy="5227638"/>
          </a:xfrm>
          <a:noFill/>
        </p:spPr>
      </p:pic>
      <p:sp>
        <p:nvSpPr>
          <p:cNvPr id="105476" name="Text Box 10"/>
          <p:cNvSpPr txBox="1">
            <a:spLocks noChangeArrowheads="1"/>
          </p:cNvSpPr>
          <p:nvPr/>
        </p:nvSpPr>
        <p:spPr bwMode="auto">
          <a:xfrm>
            <a:off x="304800" y="5257800"/>
            <a:ext cx="7924800" cy="1384995"/>
          </a:xfrm>
          <a:prstGeom prst="rect">
            <a:avLst/>
          </a:prstGeom>
          <a:noFill/>
          <a:ln w="9525">
            <a:noFill/>
            <a:miter lim="800000"/>
            <a:headEnd/>
            <a:tailEnd/>
          </a:ln>
        </p:spPr>
        <p:txBody>
          <a:bodyPr>
            <a:spAutoFit/>
          </a:bodyPr>
          <a:lstStyle/>
          <a:p>
            <a:pPr>
              <a:spcBef>
                <a:spcPct val="50000"/>
              </a:spcBef>
            </a:pPr>
            <a:r>
              <a:rPr lang="en-US" sz="2400" dirty="0"/>
              <a:t>Integration of Furnishings with Interior Architectural Elements</a:t>
            </a:r>
          </a:p>
          <a:p>
            <a:pPr>
              <a:spcBef>
                <a:spcPct val="50000"/>
              </a:spcBef>
            </a:pPr>
            <a:r>
              <a:rPr lang="en-US" sz="2400" dirty="0"/>
              <a:t>Dining Table and Chairs Make a </a:t>
            </a:r>
            <a:r>
              <a:rPr lang="en-US" sz="2400" dirty="0" smtClean="0"/>
              <a:t>‘Room </a:t>
            </a:r>
            <a:r>
              <a:rPr lang="en-US" sz="2400" dirty="0"/>
              <a:t>Inside a </a:t>
            </a:r>
            <a:r>
              <a:rPr lang="en-US" sz="2400" dirty="0" smtClean="0"/>
              <a:t>Room’</a:t>
            </a:r>
            <a:endParaRPr lang="en-US" sz="2400" dirty="0"/>
          </a:p>
        </p:txBody>
      </p:sp>
    </p:spTree>
    <p:extLst>
      <p:ext uri="{BB962C8B-B14F-4D97-AF65-F5344CB8AC3E}">
        <p14:creationId xmlns:p14="http://schemas.microsoft.com/office/powerpoint/2010/main" val="289276085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Frank Lloyd Wright</a:t>
            </a:r>
            <a:endParaRPr lang="en-US" sz="2800" dirty="0"/>
          </a:p>
        </p:txBody>
      </p:sp>
      <p:sp>
        <p:nvSpPr>
          <p:cNvPr id="3" name="Content Placeholder 2"/>
          <p:cNvSpPr>
            <a:spLocks noGrp="1"/>
          </p:cNvSpPr>
          <p:nvPr>
            <p:ph idx="1"/>
          </p:nvPr>
        </p:nvSpPr>
        <p:spPr/>
        <p:txBody>
          <a:bodyPr>
            <a:normAutofit/>
          </a:bodyPr>
          <a:lstStyle/>
          <a:p>
            <a:r>
              <a:rPr lang="en-US" sz="2000" dirty="0" smtClean="0">
                <a:hlinkClick r:id="rId2"/>
              </a:rPr>
              <a:t>Oak Park Illinois Frank Lloyd Wright</a:t>
            </a:r>
            <a:r>
              <a:rPr lang="en-US" sz="2000" dirty="0" smtClean="0"/>
              <a:t>   </a:t>
            </a:r>
          </a:p>
          <a:p>
            <a:pPr marL="0" indent="0">
              <a:buNone/>
            </a:pPr>
            <a:r>
              <a:rPr lang="en-US" sz="1400" dirty="0"/>
              <a:t> </a:t>
            </a:r>
            <a:r>
              <a:rPr lang="en-US" sz="1400" dirty="0" smtClean="0"/>
              <a:t>     (a 3 minute video)</a:t>
            </a:r>
          </a:p>
          <a:p>
            <a:endParaRPr lang="en-US" sz="2000" dirty="0"/>
          </a:p>
          <a:p>
            <a:r>
              <a:rPr lang="en-US" sz="2000" dirty="0" smtClean="0">
                <a:hlinkClick r:id="rId3"/>
              </a:rPr>
              <a:t>Frank Lloyd Wright:  Romanza, the California Architecture</a:t>
            </a:r>
            <a:r>
              <a:rPr lang="en-US" sz="2000" dirty="0" smtClean="0"/>
              <a:t>  </a:t>
            </a:r>
          </a:p>
          <a:p>
            <a:pPr marL="0" indent="0">
              <a:buNone/>
            </a:pPr>
            <a:r>
              <a:rPr lang="en-US" sz="1400" dirty="0" smtClean="0"/>
              <a:t>       (a 3 minute video)</a:t>
            </a:r>
          </a:p>
          <a:p>
            <a:endParaRPr lang="en-US" sz="2000" dirty="0" smtClean="0"/>
          </a:p>
          <a:p>
            <a:r>
              <a:rPr lang="en-US" sz="2000" dirty="0" smtClean="0">
                <a:hlinkClick r:id="rId4"/>
              </a:rPr>
              <a:t>Frank Lloyd Wright:  Hollyhock House</a:t>
            </a:r>
            <a:r>
              <a:rPr lang="en-US" sz="2000" dirty="0" smtClean="0"/>
              <a:t>  </a:t>
            </a:r>
          </a:p>
          <a:p>
            <a:pPr marL="0" indent="0">
              <a:buNone/>
            </a:pPr>
            <a:r>
              <a:rPr lang="en-US" sz="1400" dirty="0" smtClean="0"/>
              <a:t>       (a 7 minute video)</a:t>
            </a:r>
          </a:p>
          <a:p>
            <a:pPr marL="0" indent="0">
              <a:buNone/>
            </a:pPr>
            <a:endParaRPr lang="en-US" sz="1400" dirty="0" smtClean="0"/>
          </a:p>
          <a:p>
            <a:r>
              <a:rPr lang="en-US" sz="2000" dirty="0" smtClean="0">
                <a:hlinkClick r:id="rId5"/>
              </a:rPr>
              <a:t>Frank Lloyd Wright:  Hollyhock House:  After Renovation</a:t>
            </a:r>
            <a:endParaRPr lang="en-US" sz="2000" dirty="0" smtClean="0"/>
          </a:p>
          <a:p>
            <a:pPr marL="0" indent="0">
              <a:buNone/>
            </a:pPr>
            <a:r>
              <a:rPr lang="en-US" sz="1400" dirty="0"/>
              <a:t> </a:t>
            </a:r>
            <a:r>
              <a:rPr lang="en-US" sz="1400" dirty="0" smtClean="0"/>
              <a:t>       (a 2:21 minute video)</a:t>
            </a:r>
            <a:endParaRPr lang="en-US" sz="1400" dirty="0"/>
          </a:p>
        </p:txBody>
      </p:sp>
    </p:spTree>
    <p:extLst>
      <p:ext uri="{BB962C8B-B14F-4D97-AF65-F5344CB8AC3E}">
        <p14:creationId xmlns:p14="http://schemas.microsoft.com/office/powerpoint/2010/main" val="243990962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2800" dirty="0" smtClean="0"/>
              <a:t>Frank Lloyd Wright’s California Houses:  </a:t>
            </a:r>
            <a:br>
              <a:rPr lang="en-US" sz="2800" dirty="0" smtClean="0"/>
            </a:br>
            <a:r>
              <a:rPr lang="en-US" sz="2000" dirty="0" smtClean="0"/>
              <a:t>The Millard House, also known as ‘La </a:t>
            </a:r>
            <a:r>
              <a:rPr lang="en-US" sz="2000" dirty="0" err="1" smtClean="0"/>
              <a:t>Miniatura</a:t>
            </a:r>
            <a:r>
              <a:rPr lang="en-US" sz="2000" dirty="0" smtClean="0"/>
              <a:t>’ is one of four Textile Block houses he designed. </a:t>
            </a:r>
            <a:endParaRPr lang="en-US" sz="2000" dirty="0"/>
          </a:p>
        </p:txBody>
      </p:sp>
      <p:sp>
        <p:nvSpPr>
          <p:cNvPr id="10" name="Vertical Text Placeholder 9"/>
          <p:cNvSpPr>
            <a:spLocks noGrp="1"/>
          </p:cNvSpPr>
          <p:nvPr>
            <p:ph type="body" orient="vert" idx="1"/>
          </p:nvPr>
        </p:nvSpPr>
        <p:spPr/>
        <p:txBody>
          <a:bodyPr vert="horz" anchor="t" anchorCtr="0"/>
          <a:lstStyle/>
          <a:p>
            <a:r>
              <a:rPr lang="en-US" dirty="0" smtClean="0">
                <a:hlinkClick r:id="rId2"/>
              </a:rPr>
              <a:t>The Millard House</a:t>
            </a:r>
            <a:r>
              <a:rPr lang="en-US" dirty="0" smtClean="0"/>
              <a:t>: web page</a:t>
            </a:r>
            <a:endParaRPr lang="en-US" dirty="0"/>
          </a:p>
        </p:txBody>
      </p:sp>
      <p:pic>
        <p:nvPicPr>
          <p:cNvPr id="7" name="Picture 6" descr="french-doo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209800"/>
            <a:ext cx="2423160" cy="4038600"/>
          </a:xfrm>
          <a:prstGeom prst="rect">
            <a:avLst/>
          </a:prstGeom>
        </p:spPr>
      </p:pic>
    </p:spTree>
    <p:extLst>
      <p:ext uri="{BB962C8B-B14F-4D97-AF65-F5344CB8AC3E}">
        <p14:creationId xmlns:p14="http://schemas.microsoft.com/office/powerpoint/2010/main" val="141963065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sz="2400" dirty="0" smtClean="0"/>
              <a:t>Frank Lloyd Wright’s Textile Blocks:</a:t>
            </a:r>
            <a:br>
              <a:rPr lang="en-US" sz="2400" dirty="0" smtClean="0"/>
            </a:br>
            <a:r>
              <a:rPr lang="en-US" sz="2400" dirty="0" smtClean="0"/>
              <a:t>pre-cast concrete interlocking blocks that he designed</a:t>
            </a:r>
            <a:endParaRPr lang="en-US" sz="2400" dirty="0"/>
          </a:p>
        </p:txBody>
      </p:sp>
      <p:sp>
        <p:nvSpPr>
          <p:cNvPr id="7" name="Content Placeholder 6"/>
          <p:cNvSpPr>
            <a:spLocks noGrp="1"/>
          </p:cNvSpPr>
          <p:nvPr>
            <p:ph idx="1"/>
          </p:nvPr>
        </p:nvSpPr>
        <p:spPr/>
        <p:txBody>
          <a:bodyPr>
            <a:normAutofit/>
          </a:bodyPr>
          <a:lstStyle/>
          <a:p>
            <a:r>
              <a:rPr lang="en-US" sz="2000" dirty="0" smtClean="0">
                <a:hlinkClick r:id="rId2"/>
              </a:rPr>
              <a:t>Frank Lloyd Wright house 'La Miniatura’</a:t>
            </a:r>
            <a:endParaRPr lang="en-US" sz="2000" dirty="0" smtClean="0"/>
          </a:p>
          <a:p>
            <a:pPr marL="0" indent="0">
              <a:buNone/>
            </a:pPr>
            <a:endParaRPr lang="en-US" sz="2000" dirty="0"/>
          </a:p>
          <a:p>
            <a:r>
              <a:rPr lang="en-US" sz="2000" dirty="0"/>
              <a:t>Frank Lloyd Wright called the Alice Millard house in Pasadena “this little house” as a term of endearment</a:t>
            </a:r>
            <a:r>
              <a:rPr lang="en-US" sz="2000" dirty="0" smtClean="0"/>
              <a:t>.</a:t>
            </a:r>
          </a:p>
          <a:p>
            <a:pPr marL="0" indent="0">
              <a:buNone/>
            </a:pPr>
            <a:r>
              <a:rPr lang="en-US" sz="2000" dirty="0" smtClean="0"/>
              <a:t> </a:t>
            </a:r>
          </a:p>
          <a:p>
            <a:r>
              <a:rPr lang="en-US" sz="2000" dirty="0" smtClean="0"/>
              <a:t>Over </a:t>
            </a:r>
            <a:r>
              <a:rPr lang="en-US" sz="2000" dirty="0"/>
              <a:t>time, the nickname La </a:t>
            </a:r>
            <a:r>
              <a:rPr lang="en-US" sz="2000" dirty="0" err="1"/>
              <a:t>Miniatura</a:t>
            </a:r>
            <a:r>
              <a:rPr lang="en-US" sz="2000" dirty="0"/>
              <a:t> has stuck</a:t>
            </a:r>
            <a:r>
              <a:rPr lang="en-US" sz="2000" dirty="0" smtClean="0"/>
              <a:t>.</a:t>
            </a:r>
          </a:p>
          <a:p>
            <a:pPr marL="0" indent="0">
              <a:buNone/>
            </a:pPr>
            <a:r>
              <a:rPr lang="en-US" sz="2000" dirty="0" smtClean="0"/>
              <a:t> </a:t>
            </a:r>
          </a:p>
          <a:p>
            <a:r>
              <a:rPr lang="en-US" sz="2000" dirty="0" smtClean="0"/>
              <a:t>Both names </a:t>
            </a:r>
            <a:r>
              <a:rPr lang="en-US" sz="2000" dirty="0"/>
              <a:t>seem ill-fitting for a landmark of such stature today, one that grandson Eric Lloyd Wright called the best of Wright's four concrete block houses in the region. </a:t>
            </a:r>
            <a:endParaRPr lang="en-US" sz="2000" dirty="0" smtClean="0"/>
          </a:p>
          <a:p>
            <a:endParaRPr lang="en-US" sz="2000" dirty="0"/>
          </a:p>
        </p:txBody>
      </p:sp>
    </p:spTree>
    <p:extLst>
      <p:ext uri="{BB962C8B-B14F-4D97-AF65-F5344CB8AC3E}">
        <p14:creationId xmlns:p14="http://schemas.microsoft.com/office/powerpoint/2010/main" val="77845836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title"/>
          </p:nvPr>
        </p:nvSpPr>
        <p:spPr/>
        <p:txBody>
          <a:bodyPr/>
          <a:lstStyle/>
          <a:p>
            <a:endParaRPr lang="en-US" smtClean="0"/>
          </a:p>
        </p:txBody>
      </p:sp>
      <p:pic>
        <p:nvPicPr>
          <p:cNvPr id="87043" name="Picture 8" descr="78"/>
          <p:cNvPicPr>
            <a:picLocks noGrp="1" noChangeAspect="1" noChangeArrowheads="1"/>
          </p:cNvPicPr>
          <p:nvPr>
            <p:ph idx="1"/>
          </p:nvPr>
        </p:nvPicPr>
        <p:blipFill>
          <a:blip r:embed="rId2" cstate="print"/>
          <a:srcRect/>
          <a:stretch>
            <a:fillRect/>
          </a:stretch>
        </p:blipFill>
        <p:spPr>
          <a:xfrm>
            <a:off x="0" y="0"/>
            <a:ext cx="8610600" cy="6810375"/>
          </a:xfrm>
          <a:noFill/>
        </p:spPr>
      </p:pic>
    </p:spTree>
    <p:extLst>
      <p:ext uri="{BB962C8B-B14F-4D97-AF65-F5344CB8AC3E}">
        <p14:creationId xmlns:p14="http://schemas.microsoft.com/office/powerpoint/2010/main" val="412944825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Frank Lloyd Wright’s “Charles Ennis House” 1923, Los Angeles</a:t>
            </a:r>
            <a:endParaRPr lang="en-US" sz="2800" dirty="0"/>
          </a:p>
        </p:txBody>
      </p:sp>
      <p:pic>
        <p:nvPicPr>
          <p:cNvPr id="4" name="Content Placeholder 3" descr="flwennis-sull.jpg"/>
          <p:cNvPicPr>
            <a:picLocks noGrp="1" noChangeAspect="1"/>
          </p:cNvPicPr>
          <p:nvPr>
            <p:ph idx="1"/>
          </p:nvPr>
        </p:nvPicPr>
        <p:blipFill>
          <a:blip r:embed="rId2">
            <a:extLst>
              <a:ext uri="{28A0092B-C50C-407E-A947-70E740481C1C}">
                <a14:useLocalDpi xmlns:a14="http://schemas.microsoft.com/office/drawing/2010/main" val="0"/>
              </a:ext>
            </a:extLst>
          </a:blip>
          <a:srcRect t="11554" b="11554"/>
          <a:stretch>
            <a:fillRect/>
          </a:stretch>
        </p:blipFill>
        <p:spPr>
          <a:xfrm>
            <a:off x="4343731" y="2057400"/>
            <a:ext cx="4571669" cy="2438400"/>
          </a:xfrm>
        </p:spPr>
      </p:pic>
      <p:pic>
        <p:nvPicPr>
          <p:cNvPr id="5" name="Picture 4" descr="enni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057400"/>
            <a:ext cx="3276599" cy="2453808"/>
          </a:xfrm>
          <a:prstGeom prst="rect">
            <a:avLst/>
          </a:prstGeom>
        </p:spPr>
      </p:pic>
      <p:pic>
        <p:nvPicPr>
          <p:cNvPr id="6" name="Picture 5" descr="ennis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652977"/>
            <a:ext cx="3886200" cy="2207546"/>
          </a:xfrm>
          <a:prstGeom prst="rect">
            <a:avLst/>
          </a:prstGeom>
        </p:spPr>
      </p:pic>
    </p:spTree>
    <p:extLst>
      <p:ext uri="{BB962C8B-B14F-4D97-AF65-F5344CB8AC3E}">
        <p14:creationId xmlns:p14="http://schemas.microsoft.com/office/powerpoint/2010/main" val="382636154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a:bodyPr>
          <a:lstStyle/>
          <a:p>
            <a:pPr fontAlgn="auto">
              <a:spcAft>
                <a:spcPts val="0"/>
              </a:spcAft>
              <a:defRPr/>
            </a:pPr>
            <a:r>
              <a:rPr lang="en-US" sz="2400" dirty="0" smtClean="0"/>
              <a:t>Frank Lloyd Wright  Falling Water</a:t>
            </a:r>
            <a:br>
              <a:rPr lang="en-US" sz="2400" dirty="0" smtClean="0"/>
            </a:br>
            <a:r>
              <a:rPr lang="en-US" sz="2400" dirty="0" smtClean="0"/>
              <a:t>Bear Run, Pennsylvania, 1935</a:t>
            </a:r>
          </a:p>
        </p:txBody>
      </p:sp>
      <p:sp>
        <p:nvSpPr>
          <p:cNvPr id="40963" name="Rectangle 3"/>
          <p:cNvSpPr>
            <a:spLocks noGrp="1" noChangeArrowheads="1"/>
          </p:cNvSpPr>
          <p:nvPr>
            <p:ph idx="1"/>
          </p:nvPr>
        </p:nvSpPr>
        <p:spPr/>
        <p:txBody>
          <a:bodyPr/>
          <a:lstStyle/>
          <a:p>
            <a:r>
              <a:rPr lang="en-US" dirty="0" smtClean="0">
                <a:hlinkClick r:id="rId2"/>
              </a:rPr>
              <a:t>Fallingwater</a:t>
            </a:r>
            <a:r>
              <a:rPr lang="en-US" dirty="0" smtClean="0"/>
              <a:t>  </a:t>
            </a:r>
            <a:r>
              <a:rPr lang="en-US" sz="1400" dirty="0" smtClean="0"/>
              <a:t>(a 3  minute video)</a:t>
            </a:r>
          </a:p>
          <a:p>
            <a:r>
              <a:rPr lang="en-US" dirty="0" smtClean="0"/>
              <a:t>Reinforced concrete, sandstone and solid rock</a:t>
            </a:r>
          </a:p>
          <a:p>
            <a:r>
              <a:rPr lang="en-US" dirty="0" smtClean="0"/>
              <a:t>Cantilevered planes </a:t>
            </a:r>
          </a:p>
          <a:p>
            <a:r>
              <a:rPr lang="en-US" dirty="0" smtClean="0"/>
              <a:t>Ribbon factory windows</a:t>
            </a:r>
          </a:p>
          <a:p>
            <a:r>
              <a:rPr lang="en-US" dirty="0" smtClean="0"/>
              <a:t>“Hidden” entry into house</a:t>
            </a:r>
          </a:p>
          <a:p>
            <a:r>
              <a:rPr lang="en-US" dirty="0" smtClean="0"/>
              <a:t>Built around projecting rocks which form part of the hearth</a:t>
            </a:r>
          </a:p>
          <a:p>
            <a:r>
              <a:rPr lang="en-US" dirty="0" smtClean="0"/>
              <a:t>Located in rural south west Pennsylvania.</a:t>
            </a:r>
          </a:p>
          <a:p>
            <a:endParaRPr lang="en-US" dirty="0" smtClean="0"/>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title"/>
          </p:nvPr>
        </p:nvSpPr>
        <p:spPr/>
        <p:txBody>
          <a:bodyPr/>
          <a:lstStyle/>
          <a:p>
            <a:endParaRPr lang="en-US" dirty="0" smtClean="0"/>
          </a:p>
        </p:txBody>
      </p:sp>
      <p:pic>
        <p:nvPicPr>
          <p:cNvPr id="41987" name="Picture 4" descr="ext"/>
          <p:cNvPicPr>
            <a:picLocks noGrp="1" noChangeAspect="1" noChangeArrowheads="1"/>
          </p:cNvPicPr>
          <p:nvPr>
            <p:ph idx="1"/>
          </p:nvPr>
        </p:nvPicPr>
        <p:blipFill>
          <a:blip r:embed="rId2" cstate="print"/>
          <a:srcRect/>
          <a:stretch>
            <a:fillRect/>
          </a:stretch>
        </p:blipFill>
        <p:spPr>
          <a:xfrm>
            <a:off x="0" y="152400"/>
            <a:ext cx="5786736" cy="5762625"/>
          </a:xfrm>
          <a:noFill/>
        </p:spPr>
      </p:pic>
      <p:pic>
        <p:nvPicPr>
          <p:cNvPr id="4" name="Picture 4" descr="entry"/>
          <p:cNvPicPr>
            <a:picLocks noChangeAspect="1" noChangeArrowheads="1"/>
          </p:cNvPicPr>
          <p:nvPr/>
        </p:nvPicPr>
        <p:blipFill>
          <a:blip r:embed="rId3" cstate="print"/>
          <a:srcRect/>
          <a:stretch>
            <a:fillRect/>
          </a:stretch>
        </p:blipFill>
        <p:spPr bwMode="auto">
          <a:xfrm>
            <a:off x="5791200" y="1447800"/>
            <a:ext cx="3352800" cy="4470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int"/>
          <p:cNvPicPr>
            <a:picLocks noGrp="1" noChangeAspect="1" noChangeArrowheads="1"/>
          </p:cNvPicPr>
          <p:nvPr>
            <p:ph idx="1"/>
          </p:nvPr>
        </p:nvPicPr>
        <p:blipFill>
          <a:blip r:embed="rId2" cstate="print"/>
          <a:srcRect/>
          <a:stretch>
            <a:fillRect/>
          </a:stretch>
        </p:blipFill>
        <p:spPr>
          <a:xfrm>
            <a:off x="1828800" y="76200"/>
            <a:ext cx="5791200" cy="3436938"/>
          </a:xfrm>
          <a:noFill/>
        </p:spPr>
      </p:pic>
      <p:pic>
        <p:nvPicPr>
          <p:cNvPr id="43011" name="Picture 4" descr="int"/>
          <p:cNvPicPr>
            <a:picLocks noChangeAspect="1" noChangeArrowheads="1"/>
          </p:cNvPicPr>
          <p:nvPr/>
        </p:nvPicPr>
        <p:blipFill>
          <a:blip r:embed="rId3" cstate="print"/>
          <a:srcRect/>
          <a:stretch>
            <a:fillRect/>
          </a:stretch>
        </p:blipFill>
        <p:spPr bwMode="auto">
          <a:xfrm>
            <a:off x="2362200" y="3733800"/>
            <a:ext cx="4695750" cy="289559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title"/>
          </p:nvPr>
        </p:nvSpPr>
        <p:spPr/>
        <p:txBody>
          <a:bodyPr/>
          <a:lstStyle/>
          <a:p>
            <a:endParaRPr lang="en-US" smtClean="0"/>
          </a:p>
        </p:txBody>
      </p:sp>
      <p:pic>
        <p:nvPicPr>
          <p:cNvPr id="44035" name="Picture 4" descr="lower"/>
          <p:cNvPicPr>
            <a:picLocks noGrp="1" noChangeAspect="1" noChangeArrowheads="1"/>
          </p:cNvPicPr>
          <p:nvPr>
            <p:ph idx="1"/>
          </p:nvPr>
        </p:nvPicPr>
        <p:blipFill>
          <a:blip r:embed="rId2" cstate="print"/>
          <a:srcRect/>
          <a:stretch>
            <a:fillRect/>
          </a:stretch>
        </p:blipFill>
        <p:spPr>
          <a:xfrm>
            <a:off x="0" y="0"/>
            <a:ext cx="9144000" cy="6523038"/>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endParaRPr lang="en-US" smtClean="0"/>
          </a:p>
        </p:txBody>
      </p:sp>
      <p:pic>
        <p:nvPicPr>
          <p:cNvPr id="9219" name="Picture 4" descr="housing"/>
          <p:cNvPicPr>
            <a:picLocks noGrp="1" noChangeAspect="1" noChangeArrowheads="1"/>
          </p:cNvPicPr>
          <p:nvPr>
            <p:ph idx="1"/>
          </p:nvPr>
        </p:nvPicPr>
        <p:blipFill>
          <a:blip r:embed="rId2" cstate="print"/>
          <a:srcRect/>
          <a:stretch>
            <a:fillRect/>
          </a:stretch>
        </p:blipFill>
        <p:spPr>
          <a:xfrm>
            <a:off x="0" y="0"/>
            <a:ext cx="9144000" cy="6853238"/>
          </a:xfr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ChangeArrowheads="1"/>
          </p:cNvSpPr>
          <p:nvPr>
            <p:ph type="title"/>
          </p:nvPr>
        </p:nvSpPr>
        <p:spPr/>
        <p:txBody>
          <a:bodyPr/>
          <a:lstStyle/>
          <a:p>
            <a:endParaRPr lang="en-US" smtClean="0"/>
          </a:p>
        </p:txBody>
      </p:sp>
      <p:pic>
        <p:nvPicPr>
          <p:cNvPr id="46083" name="Picture 4" descr="fallingwater2-r70"/>
          <p:cNvPicPr>
            <a:picLocks noGrp="1" noChangeAspect="1" noChangeArrowheads="1"/>
          </p:cNvPicPr>
          <p:nvPr>
            <p:ph idx="1"/>
          </p:nvPr>
        </p:nvPicPr>
        <p:blipFill>
          <a:blip r:embed="rId2" cstate="print"/>
          <a:srcRect/>
          <a:stretch>
            <a:fillRect/>
          </a:stretch>
        </p:blipFill>
        <p:spPr>
          <a:xfrm>
            <a:off x="152400" y="152400"/>
            <a:ext cx="8610600" cy="6516688"/>
          </a:xfr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8"/>
          <p:cNvSpPr>
            <a:spLocks noGrp="1" noChangeArrowheads="1"/>
          </p:cNvSpPr>
          <p:nvPr>
            <p:ph type="title"/>
          </p:nvPr>
        </p:nvSpPr>
        <p:spPr/>
        <p:txBody>
          <a:bodyPr/>
          <a:lstStyle/>
          <a:p>
            <a:endParaRPr lang="en-US" smtClean="0"/>
          </a:p>
        </p:txBody>
      </p:sp>
      <p:pic>
        <p:nvPicPr>
          <p:cNvPr id="47107" name="Picture 4" descr="extfrterrace"/>
          <p:cNvPicPr>
            <a:picLocks noGrp="1" noChangeAspect="1" noChangeArrowheads="1"/>
          </p:cNvPicPr>
          <p:nvPr>
            <p:ph sz="half" idx="1"/>
          </p:nvPr>
        </p:nvPicPr>
        <p:blipFill>
          <a:blip r:embed="rId2" cstate="print"/>
          <a:srcRect/>
          <a:stretch>
            <a:fillRect/>
          </a:stretch>
        </p:blipFill>
        <p:spPr>
          <a:xfrm>
            <a:off x="152400" y="152400"/>
            <a:ext cx="4424363" cy="6400800"/>
          </a:xfrm>
          <a:noFill/>
        </p:spPr>
      </p:pic>
      <p:pic>
        <p:nvPicPr>
          <p:cNvPr id="47108" name="Picture 7" descr="ext"/>
          <p:cNvPicPr>
            <a:picLocks noGrp="1" noChangeAspect="1" noChangeArrowheads="1"/>
          </p:cNvPicPr>
          <p:nvPr>
            <p:ph sz="half" idx="2"/>
          </p:nvPr>
        </p:nvPicPr>
        <p:blipFill>
          <a:blip r:embed="rId3" cstate="print"/>
          <a:srcRect/>
          <a:stretch>
            <a:fillRect/>
          </a:stretch>
        </p:blipFill>
        <p:spPr>
          <a:xfrm>
            <a:off x="4648200" y="152400"/>
            <a:ext cx="4419600" cy="3852863"/>
          </a:xfr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r>
              <a:rPr lang="en-US" dirty="0" smtClean="0">
                <a:hlinkClick r:id="rId2"/>
              </a:rPr>
              <a:t>Fallingwater web page slide set with section drawings</a:t>
            </a:r>
            <a:endParaRPr lang="en-US" dirty="0"/>
          </a:p>
        </p:txBody>
      </p:sp>
    </p:spTree>
    <p:extLst>
      <p:ext uri="{BB962C8B-B14F-4D97-AF65-F5344CB8AC3E}">
        <p14:creationId xmlns:p14="http://schemas.microsoft.com/office/powerpoint/2010/main" val="40540644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Mayer May house, Grand Rapids, MI</a:t>
            </a:r>
            <a:endParaRPr lang="en-US" dirty="0"/>
          </a:p>
        </p:txBody>
      </p:sp>
      <p:sp>
        <p:nvSpPr>
          <p:cNvPr id="3" name="Content Placeholder 2"/>
          <p:cNvSpPr>
            <a:spLocks noGrp="1"/>
          </p:cNvSpPr>
          <p:nvPr>
            <p:ph idx="1"/>
          </p:nvPr>
        </p:nvSpPr>
        <p:spPr/>
        <p:txBody>
          <a:bodyPr/>
          <a:lstStyle/>
          <a:p>
            <a:r>
              <a:rPr lang="en-US" dirty="0" smtClean="0">
                <a:hlinkClick r:id="rId3"/>
              </a:rPr>
              <a:t>Meyer May house video</a:t>
            </a:r>
            <a:r>
              <a:rPr lang="en-US" dirty="0" smtClean="0"/>
              <a:t>:  13 minutes</a:t>
            </a:r>
            <a:endParaRPr lang="en-US" dirty="0"/>
          </a:p>
        </p:txBody>
      </p:sp>
    </p:spTree>
    <p:extLst>
      <p:ext uri="{BB962C8B-B14F-4D97-AF65-F5344CB8AC3E}">
        <p14:creationId xmlns:p14="http://schemas.microsoft.com/office/powerpoint/2010/main" val="25353317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sz="2400" dirty="0" smtClean="0"/>
              <a:t>Frank Lloyd Wright’s design ideas influenced many of the underlying concepts that we have of what a residence should look like. </a:t>
            </a:r>
            <a:endParaRPr lang="en-US" sz="2400" dirty="0"/>
          </a:p>
        </p:txBody>
      </p:sp>
      <p:sp>
        <p:nvSpPr>
          <p:cNvPr id="6" name="Vertical Text Placeholder 5"/>
          <p:cNvSpPr>
            <a:spLocks noGrp="1"/>
          </p:cNvSpPr>
          <p:nvPr>
            <p:ph type="body" orient="vert" idx="1"/>
          </p:nvPr>
        </p:nvSpPr>
        <p:spPr/>
        <p:txBody>
          <a:bodyPr/>
          <a:lstStyle/>
          <a:p>
            <a:endParaRPr lang="en-US" dirty="0"/>
          </a:p>
        </p:txBody>
      </p:sp>
      <p:pic>
        <p:nvPicPr>
          <p:cNvPr id="7" name="Picture 4" descr="P1010044"/>
          <p:cNvPicPr>
            <a:picLocks noGrp="1" noChangeAspect="1" noChangeArrowheads="1"/>
          </p:cNvPicPr>
          <p:nvPr>
            <p:ph idx="4294967295"/>
          </p:nvPr>
        </p:nvPicPr>
        <p:blipFill rotWithShape="1">
          <a:blip r:embed="rId2" cstate="print"/>
          <a:srcRect l="-2925" t="355" r="2925" b="-355"/>
          <a:stretch/>
        </p:blipFill>
        <p:spPr>
          <a:xfrm>
            <a:off x="0" y="1981200"/>
            <a:ext cx="6324600" cy="4743450"/>
          </a:xfrm>
          <a:noFill/>
        </p:spPr>
      </p:pic>
    </p:spTree>
    <p:extLst>
      <p:ext uri="{BB962C8B-B14F-4D97-AF65-F5344CB8AC3E}">
        <p14:creationId xmlns:p14="http://schemas.microsoft.com/office/powerpoint/2010/main" val="13022213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8"/>
          <p:cNvSpPr>
            <a:spLocks noGrp="1" noChangeArrowheads="1"/>
          </p:cNvSpPr>
          <p:nvPr>
            <p:ph type="title"/>
          </p:nvPr>
        </p:nvSpPr>
        <p:spPr/>
        <p:txBody>
          <a:bodyPr/>
          <a:lstStyle/>
          <a:p>
            <a:endParaRPr lang="en-US" dirty="0" smtClean="0"/>
          </a:p>
        </p:txBody>
      </p:sp>
      <p:pic>
        <p:nvPicPr>
          <p:cNvPr id="48131" name="Picture 4" descr="P1010054"/>
          <p:cNvPicPr>
            <a:picLocks noGrp="1" noChangeAspect="1" noChangeArrowheads="1"/>
          </p:cNvPicPr>
          <p:nvPr>
            <p:ph sz="half" idx="1"/>
          </p:nvPr>
        </p:nvPicPr>
        <p:blipFill>
          <a:blip r:embed="rId2" cstate="print"/>
          <a:srcRect/>
          <a:stretch>
            <a:fillRect/>
          </a:stretch>
        </p:blipFill>
        <p:spPr>
          <a:xfrm>
            <a:off x="152400" y="152400"/>
            <a:ext cx="3048000" cy="4064000"/>
          </a:xfrm>
          <a:noFill/>
        </p:spPr>
      </p:pic>
      <p:pic>
        <p:nvPicPr>
          <p:cNvPr id="48132" name="Picture 7" descr="P1010051"/>
          <p:cNvPicPr>
            <a:picLocks noGrp="1" noChangeAspect="1" noChangeArrowheads="1"/>
          </p:cNvPicPr>
          <p:nvPr>
            <p:ph sz="half" idx="2"/>
          </p:nvPr>
        </p:nvPicPr>
        <p:blipFill>
          <a:blip r:embed="rId3" cstate="print"/>
          <a:srcRect/>
          <a:stretch>
            <a:fillRect/>
          </a:stretch>
        </p:blipFill>
        <p:spPr>
          <a:xfrm>
            <a:off x="152400" y="4400550"/>
            <a:ext cx="3276600" cy="2457450"/>
          </a:xfrm>
          <a:noFill/>
        </p:spPr>
      </p:pic>
      <p:pic>
        <p:nvPicPr>
          <p:cNvPr id="5" name="Picture 4" descr="P1010045"/>
          <p:cNvPicPr>
            <a:picLocks noChangeAspect="1" noChangeArrowheads="1"/>
          </p:cNvPicPr>
          <p:nvPr/>
        </p:nvPicPr>
        <p:blipFill>
          <a:blip r:embed="rId4" cstate="print"/>
          <a:srcRect/>
          <a:stretch>
            <a:fillRect/>
          </a:stretch>
        </p:blipFill>
        <p:spPr bwMode="auto">
          <a:xfrm>
            <a:off x="3886200" y="3200400"/>
            <a:ext cx="4876800" cy="3657600"/>
          </a:xfrm>
          <a:prstGeom prst="rect">
            <a:avLst/>
          </a:prstGeom>
          <a:noFill/>
          <a:ln w="9525">
            <a:noFill/>
            <a:miter lim="800000"/>
            <a:headEnd/>
            <a:tailEnd/>
          </a:ln>
        </p:spPr>
      </p:pic>
      <p:pic>
        <p:nvPicPr>
          <p:cNvPr id="6" name="Picture 4" descr="P1010050"/>
          <p:cNvPicPr>
            <a:picLocks noChangeAspect="1" noChangeArrowheads="1"/>
          </p:cNvPicPr>
          <p:nvPr/>
        </p:nvPicPr>
        <p:blipFill>
          <a:blip r:embed="rId5" cstate="print"/>
          <a:srcRect/>
          <a:stretch>
            <a:fillRect/>
          </a:stretch>
        </p:blipFill>
        <p:spPr bwMode="auto">
          <a:xfrm>
            <a:off x="6248400" y="-35228"/>
            <a:ext cx="2381250" cy="3175000"/>
          </a:xfrm>
          <a:prstGeom prst="rect">
            <a:avLst/>
          </a:prstGeom>
          <a:noFill/>
          <a:ln w="9525">
            <a:noFill/>
            <a:miter lim="800000"/>
            <a:headEnd/>
            <a:tailEnd/>
          </a:ln>
        </p:spPr>
      </p:pic>
      <p:sp>
        <p:nvSpPr>
          <p:cNvPr id="2" name="TextBox 1"/>
          <p:cNvSpPr txBox="1"/>
          <p:nvPr/>
        </p:nvSpPr>
        <p:spPr>
          <a:xfrm>
            <a:off x="3505200" y="1752600"/>
            <a:ext cx="2590800" cy="923330"/>
          </a:xfrm>
          <a:prstGeom prst="rect">
            <a:avLst/>
          </a:prstGeom>
          <a:noFill/>
        </p:spPr>
        <p:txBody>
          <a:bodyPr wrap="square" rtlCol="0">
            <a:spAutoFit/>
          </a:bodyPr>
          <a:lstStyle/>
          <a:p>
            <a:r>
              <a:rPr lang="en-US" dirty="0" smtClean="0"/>
              <a:t>An Athens house </a:t>
            </a:r>
            <a:endParaRPr lang="en-US" dirty="0"/>
          </a:p>
          <a:p>
            <a:r>
              <a:rPr lang="en-US" dirty="0" smtClean="0"/>
              <a:t>influenced by Frank</a:t>
            </a:r>
          </a:p>
          <a:p>
            <a:r>
              <a:rPr lang="en-US" dirty="0" smtClean="0"/>
              <a:t>Lloyd Wright design.</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Villa </a:t>
            </a:r>
            <a:r>
              <a:rPr lang="en-US" dirty="0" err="1" smtClean="0"/>
              <a:t>Savoye</a:t>
            </a:r>
            <a:r>
              <a:rPr lang="en-US" dirty="0" smtClean="0"/>
              <a:t>: Corbusier</a:t>
            </a:r>
            <a:br>
              <a:rPr lang="en-US" dirty="0" smtClean="0"/>
            </a:br>
            <a:r>
              <a:rPr lang="en-US" dirty="0" err="1" smtClean="0"/>
              <a:t>Fallingwater</a:t>
            </a:r>
            <a:r>
              <a:rPr lang="en-US" dirty="0" smtClean="0"/>
              <a:t>: Frank Lloyd Wright</a:t>
            </a:r>
            <a:endParaRPr lang="en-US" dirty="0"/>
          </a:p>
        </p:txBody>
      </p:sp>
      <p:sp>
        <p:nvSpPr>
          <p:cNvPr id="6" name="Content Placeholder 5"/>
          <p:cNvSpPr>
            <a:spLocks noGrp="1"/>
          </p:cNvSpPr>
          <p:nvPr>
            <p:ph idx="1"/>
          </p:nvPr>
        </p:nvSpPr>
        <p:spPr/>
        <p:txBody>
          <a:bodyPr/>
          <a:lstStyle/>
          <a:p>
            <a:r>
              <a:rPr lang="en-US" dirty="0" smtClean="0"/>
              <a:t>Both of these houses were, and remain, highly influential, internationally important, and admired.</a:t>
            </a:r>
          </a:p>
          <a:p>
            <a:endParaRPr lang="en-US" dirty="0"/>
          </a:p>
          <a:p>
            <a:r>
              <a:rPr lang="en-US" dirty="0" smtClean="0"/>
              <a:t>What are some of the similarities these two houses share?</a:t>
            </a:r>
          </a:p>
          <a:p>
            <a:endParaRPr lang="en-US" dirty="0"/>
          </a:p>
          <a:p>
            <a:r>
              <a:rPr lang="en-US" dirty="0" smtClean="0"/>
              <a:t>What are some of the differences between the two? </a:t>
            </a:r>
            <a:endParaRPr lang="en-US" dirty="0"/>
          </a:p>
        </p:txBody>
      </p:sp>
    </p:spTree>
    <p:extLst>
      <p:ext uri="{BB962C8B-B14F-4D97-AF65-F5344CB8AC3E}">
        <p14:creationId xmlns:p14="http://schemas.microsoft.com/office/powerpoint/2010/main" val="14351315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a:bodyPr>
          <a:lstStyle/>
          <a:p>
            <a:pPr fontAlgn="auto">
              <a:spcAft>
                <a:spcPts val="0"/>
              </a:spcAft>
              <a:defRPr/>
            </a:pPr>
            <a:r>
              <a:rPr lang="en-US" sz="2800" dirty="0" smtClean="0"/>
              <a:t>Shared characteristics  of </a:t>
            </a:r>
            <a:br>
              <a:rPr lang="en-US" sz="2800" dirty="0" smtClean="0"/>
            </a:br>
            <a:r>
              <a:rPr lang="en-US" sz="2800" dirty="0" smtClean="0"/>
              <a:t>Falling Water and Villa </a:t>
            </a:r>
            <a:r>
              <a:rPr lang="en-US" sz="2800" dirty="0" err="1" smtClean="0"/>
              <a:t>Savoye</a:t>
            </a:r>
            <a:endParaRPr lang="en-US" sz="2800" dirty="0" smtClean="0"/>
          </a:p>
        </p:txBody>
      </p:sp>
      <p:sp>
        <p:nvSpPr>
          <p:cNvPr id="51203" name="Rectangle 3"/>
          <p:cNvSpPr>
            <a:spLocks noGrp="1" noChangeArrowheads="1"/>
          </p:cNvSpPr>
          <p:nvPr>
            <p:ph idx="1"/>
          </p:nvPr>
        </p:nvSpPr>
        <p:spPr>
          <a:xfrm>
            <a:off x="381000" y="1752600"/>
            <a:ext cx="8229600" cy="4800600"/>
          </a:xfrm>
        </p:spPr>
        <p:txBody>
          <a:bodyPr>
            <a:normAutofit fontScale="70000" lnSpcReduction="20000"/>
          </a:bodyPr>
          <a:lstStyle/>
          <a:p>
            <a:pPr>
              <a:lnSpc>
                <a:spcPct val="90000"/>
              </a:lnSpc>
            </a:pPr>
            <a:r>
              <a:rPr lang="en-US" sz="4200" dirty="0" smtClean="0"/>
              <a:t>Similarities:</a:t>
            </a:r>
          </a:p>
          <a:p>
            <a:pPr lvl="1">
              <a:lnSpc>
                <a:spcPct val="90000"/>
              </a:lnSpc>
            </a:pPr>
            <a:r>
              <a:rPr lang="en-US" sz="4200" dirty="0" smtClean="0"/>
              <a:t>Both responded to the automobile</a:t>
            </a:r>
          </a:p>
          <a:p>
            <a:pPr lvl="1">
              <a:lnSpc>
                <a:spcPct val="90000"/>
              </a:lnSpc>
            </a:pPr>
            <a:endParaRPr lang="en-US" sz="4200" dirty="0" smtClean="0"/>
          </a:p>
          <a:p>
            <a:pPr lvl="1">
              <a:lnSpc>
                <a:spcPct val="90000"/>
              </a:lnSpc>
            </a:pPr>
            <a:r>
              <a:rPr lang="en-US" sz="4200" dirty="0" smtClean="0"/>
              <a:t>Both existed because there was automobile transportation</a:t>
            </a:r>
          </a:p>
          <a:p>
            <a:pPr lvl="1">
              <a:lnSpc>
                <a:spcPct val="90000"/>
              </a:lnSpc>
            </a:pPr>
            <a:endParaRPr lang="en-US" sz="4200" dirty="0" smtClean="0"/>
          </a:p>
          <a:p>
            <a:pPr lvl="1">
              <a:lnSpc>
                <a:spcPct val="90000"/>
              </a:lnSpc>
            </a:pPr>
            <a:r>
              <a:rPr lang="en-US" sz="4200" dirty="0"/>
              <a:t>B</a:t>
            </a:r>
            <a:r>
              <a:rPr lang="en-US" sz="4200" dirty="0" smtClean="0"/>
              <a:t>oth have hidden entry</a:t>
            </a:r>
          </a:p>
          <a:p>
            <a:pPr lvl="1">
              <a:lnSpc>
                <a:spcPct val="90000"/>
              </a:lnSpc>
            </a:pPr>
            <a:endParaRPr lang="en-US" sz="4200" dirty="0" smtClean="0"/>
          </a:p>
          <a:p>
            <a:pPr lvl="1">
              <a:lnSpc>
                <a:spcPct val="90000"/>
              </a:lnSpc>
            </a:pPr>
            <a:r>
              <a:rPr lang="en-US" sz="4200" dirty="0" smtClean="0"/>
              <a:t>Both used industrial factory windows in ribbons</a:t>
            </a:r>
          </a:p>
          <a:p>
            <a:pPr lvl="1">
              <a:lnSpc>
                <a:spcPct val="90000"/>
              </a:lnSpc>
            </a:pPr>
            <a:endParaRPr lang="en-US" sz="4200" dirty="0" smtClean="0"/>
          </a:p>
          <a:p>
            <a:pPr lvl="1">
              <a:lnSpc>
                <a:spcPct val="90000"/>
              </a:lnSpc>
            </a:pPr>
            <a:r>
              <a:rPr lang="en-US" sz="4200" dirty="0" smtClean="0"/>
              <a:t>Both used reinforced concrete</a:t>
            </a:r>
          </a:p>
          <a:p>
            <a:pPr lvl="1">
              <a:lnSpc>
                <a:spcPct val="90000"/>
              </a:lnSpc>
              <a:buFontTx/>
              <a:buNone/>
            </a:pPr>
            <a:r>
              <a:rPr lang="en-US" dirty="0" smtClean="0"/>
              <a:t>                           </a:t>
            </a:r>
          </a:p>
          <a:p>
            <a:pPr>
              <a:lnSpc>
                <a:spcPct val="90000"/>
              </a:lnSpc>
            </a:pPr>
            <a:endParaRPr lang="en-US" dirty="0" smtClean="0"/>
          </a:p>
          <a:p>
            <a:pPr>
              <a:lnSpc>
                <a:spcPct val="90000"/>
              </a:lnSpc>
            </a:pPr>
            <a:endParaRPr lang="en-US" sz="3600"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Autofit/>
          </a:bodyPr>
          <a:lstStyle/>
          <a:p>
            <a:pPr fontAlgn="auto">
              <a:spcAft>
                <a:spcPts val="0"/>
              </a:spcAft>
              <a:defRPr/>
            </a:pPr>
            <a:r>
              <a:rPr lang="en-US" sz="2800" dirty="0" smtClean="0"/>
              <a:t>Differences in </a:t>
            </a:r>
            <a:br>
              <a:rPr lang="en-US" sz="2800" dirty="0" smtClean="0"/>
            </a:br>
            <a:r>
              <a:rPr lang="en-US" sz="2800" dirty="0" smtClean="0"/>
              <a:t>Falling Water and Villa </a:t>
            </a:r>
            <a:r>
              <a:rPr lang="en-US" sz="2800" dirty="0" err="1" smtClean="0"/>
              <a:t>Savoye</a:t>
            </a:r>
            <a:endParaRPr lang="en-US" sz="2800" dirty="0" smtClean="0"/>
          </a:p>
        </p:txBody>
      </p:sp>
      <p:sp>
        <p:nvSpPr>
          <p:cNvPr id="52227" name="Rectangle 3"/>
          <p:cNvSpPr>
            <a:spLocks noGrp="1" noChangeArrowheads="1"/>
          </p:cNvSpPr>
          <p:nvPr>
            <p:ph idx="1"/>
          </p:nvPr>
        </p:nvSpPr>
        <p:spPr/>
        <p:txBody>
          <a:bodyPr>
            <a:normAutofit lnSpcReduction="10000"/>
          </a:bodyPr>
          <a:lstStyle/>
          <a:p>
            <a:pPr>
              <a:lnSpc>
                <a:spcPct val="90000"/>
              </a:lnSpc>
            </a:pPr>
            <a:r>
              <a:rPr lang="en-US" dirty="0" smtClean="0"/>
              <a:t>Differences:</a:t>
            </a:r>
          </a:p>
          <a:p>
            <a:pPr lvl="1">
              <a:lnSpc>
                <a:spcPct val="90000"/>
              </a:lnSpc>
            </a:pPr>
            <a:r>
              <a:rPr lang="en-US" sz="2000" u="sng" dirty="0" smtClean="0"/>
              <a:t>Relationship to the site</a:t>
            </a:r>
          </a:p>
          <a:p>
            <a:pPr lvl="1">
              <a:lnSpc>
                <a:spcPct val="90000"/>
              </a:lnSpc>
            </a:pPr>
            <a:r>
              <a:rPr lang="en-US" sz="2000" dirty="0" smtClean="0"/>
              <a:t>Falling Water is integrated with the natural site/nature </a:t>
            </a:r>
          </a:p>
          <a:p>
            <a:pPr lvl="1">
              <a:lnSpc>
                <a:spcPct val="90000"/>
              </a:lnSpc>
            </a:pPr>
            <a:r>
              <a:rPr lang="en-US" sz="2000" dirty="0" smtClean="0"/>
              <a:t>Ville </a:t>
            </a:r>
            <a:r>
              <a:rPr lang="en-US" sz="2000" dirty="0" err="1" smtClean="0"/>
              <a:t>Savoye</a:t>
            </a:r>
            <a:r>
              <a:rPr lang="en-US" sz="2000" dirty="0" smtClean="0"/>
              <a:t> is intentionally separate, above, the site/land</a:t>
            </a:r>
          </a:p>
          <a:p>
            <a:pPr lvl="1">
              <a:lnSpc>
                <a:spcPct val="90000"/>
              </a:lnSpc>
            </a:pPr>
            <a:endParaRPr lang="en-US" sz="2000" dirty="0" smtClean="0"/>
          </a:p>
          <a:p>
            <a:pPr lvl="1">
              <a:lnSpc>
                <a:spcPct val="90000"/>
              </a:lnSpc>
            </a:pPr>
            <a:r>
              <a:rPr lang="en-US" sz="2000" u="sng" dirty="0" smtClean="0"/>
              <a:t>Structure and enclosure</a:t>
            </a:r>
          </a:p>
          <a:p>
            <a:pPr lvl="1">
              <a:lnSpc>
                <a:spcPct val="90000"/>
              </a:lnSpc>
            </a:pPr>
            <a:r>
              <a:rPr lang="en-US" sz="2000" dirty="0" smtClean="0"/>
              <a:t>Ville </a:t>
            </a:r>
            <a:r>
              <a:rPr lang="en-US" sz="2000" dirty="0" err="1" smtClean="0"/>
              <a:t>Savoye</a:t>
            </a:r>
            <a:r>
              <a:rPr lang="en-US" sz="2000" dirty="0" smtClean="0"/>
              <a:t> structural system and spatial system are separated:  walls and columns are independent of each other. </a:t>
            </a:r>
          </a:p>
          <a:p>
            <a:pPr lvl="1">
              <a:lnSpc>
                <a:spcPct val="90000"/>
              </a:lnSpc>
            </a:pPr>
            <a:r>
              <a:rPr lang="en-US" sz="2000" dirty="0" err="1" smtClean="0"/>
              <a:t>Fallingwater</a:t>
            </a:r>
            <a:r>
              <a:rPr lang="en-US" sz="2000" dirty="0" smtClean="0"/>
              <a:t> the walls are the supporting structure</a:t>
            </a:r>
          </a:p>
          <a:p>
            <a:pPr lvl="1">
              <a:lnSpc>
                <a:spcPct val="90000"/>
              </a:lnSpc>
            </a:pPr>
            <a:endParaRPr lang="en-US" sz="2000" dirty="0" smtClean="0"/>
          </a:p>
          <a:p>
            <a:pPr lvl="1">
              <a:lnSpc>
                <a:spcPct val="90000"/>
              </a:lnSpc>
            </a:pPr>
            <a:r>
              <a:rPr lang="en-US" sz="2000" u="sng" dirty="0" smtClean="0"/>
              <a:t>Color </a:t>
            </a:r>
            <a:r>
              <a:rPr lang="en-US" sz="2000" dirty="0" smtClean="0"/>
              <a:t> </a:t>
            </a:r>
          </a:p>
          <a:p>
            <a:pPr lvl="1">
              <a:lnSpc>
                <a:spcPct val="90000"/>
              </a:lnSpc>
            </a:pPr>
            <a:r>
              <a:rPr lang="en-US" sz="2000" dirty="0" smtClean="0"/>
              <a:t>Ville </a:t>
            </a:r>
            <a:r>
              <a:rPr lang="en-US" sz="2000" dirty="0" err="1" smtClean="0"/>
              <a:t>Savoye</a:t>
            </a:r>
            <a:r>
              <a:rPr lang="en-US" sz="2000" dirty="0" smtClean="0"/>
              <a:t> is mostly white and  uses quality of light entering space to create color</a:t>
            </a:r>
          </a:p>
          <a:p>
            <a:pPr lvl="1">
              <a:lnSpc>
                <a:spcPct val="90000"/>
              </a:lnSpc>
            </a:pPr>
            <a:r>
              <a:rPr lang="en-US" sz="2000" dirty="0" smtClean="0"/>
              <a:t>Falling Water uses natural materials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8"/>
          <p:cNvSpPr>
            <a:spLocks noGrp="1" noChangeArrowheads="1"/>
          </p:cNvSpPr>
          <p:nvPr>
            <p:ph type="title"/>
          </p:nvPr>
        </p:nvSpPr>
        <p:spPr/>
        <p:txBody>
          <a:bodyPr/>
          <a:lstStyle/>
          <a:p>
            <a:endParaRPr lang="en-US" smtClean="0"/>
          </a:p>
        </p:txBody>
      </p:sp>
      <p:pic>
        <p:nvPicPr>
          <p:cNvPr id="53251" name="Picture 4" descr="20"/>
          <p:cNvPicPr>
            <a:picLocks noGrp="1" noChangeAspect="1" noChangeArrowheads="1"/>
          </p:cNvPicPr>
          <p:nvPr>
            <p:ph sz="half" idx="1"/>
          </p:nvPr>
        </p:nvPicPr>
        <p:blipFill>
          <a:blip r:embed="rId2" cstate="print"/>
          <a:srcRect/>
          <a:stretch>
            <a:fillRect/>
          </a:stretch>
        </p:blipFill>
        <p:spPr>
          <a:xfrm>
            <a:off x="107950" y="152400"/>
            <a:ext cx="4151313" cy="5257800"/>
          </a:xfrm>
          <a:noFill/>
        </p:spPr>
      </p:pic>
      <p:pic>
        <p:nvPicPr>
          <p:cNvPr id="53252" name="Picture 7" descr="ext"/>
          <p:cNvPicPr>
            <a:picLocks noGrp="1" noChangeAspect="1" noChangeArrowheads="1"/>
          </p:cNvPicPr>
          <p:nvPr>
            <p:ph sz="half" idx="2"/>
          </p:nvPr>
        </p:nvPicPr>
        <p:blipFill>
          <a:blip r:embed="rId3" cstate="print"/>
          <a:srcRect/>
          <a:stretch>
            <a:fillRect/>
          </a:stretch>
        </p:blipFill>
        <p:spPr>
          <a:xfrm>
            <a:off x="4343400" y="152400"/>
            <a:ext cx="4648200" cy="2792413"/>
          </a:xfrm>
          <a:noFill/>
        </p:spPr>
      </p:pic>
      <p:sp>
        <p:nvSpPr>
          <p:cNvPr id="53253" name="Rectangle 10"/>
          <p:cNvSpPr>
            <a:spLocks noChangeArrowheads="1"/>
          </p:cNvSpPr>
          <p:nvPr/>
        </p:nvSpPr>
        <p:spPr bwMode="auto">
          <a:xfrm>
            <a:off x="4419600" y="3259138"/>
            <a:ext cx="4556125" cy="2512482"/>
          </a:xfrm>
          <a:prstGeom prst="rect">
            <a:avLst/>
          </a:prstGeom>
          <a:noFill/>
          <a:ln w="9525">
            <a:noFill/>
            <a:miter lim="800000"/>
            <a:headEnd/>
            <a:tailEnd/>
          </a:ln>
        </p:spPr>
        <p:txBody>
          <a:bodyPr>
            <a:spAutoFit/>
          </a:bodyPr>
          <a:lstStyle/>
          <a:p>
            <a:pPr lvl="1">
              <a:lnSpc>
                <a:spcPct val="90000"/>
              </a:lnSpc>
              <a:spcBef>
                <a:spcPct val="20000"/>
              </a:spcBef>
            </a:pPr>
            <a:r>
              <a:rPr lang="en-US" sz="2800" dirty="0"/>
              <a:t>Use of site: Falling </a:t>
            </a:r>
            <a:r>
              <a:rPr lang="en-US" sz="2800" dirty="0" smtClean="0"/>
              <a:t>Water is </a:t>
            </a:r>
            <a:r>
              <a:rPr lang="en-US" sz="2800" dirty="0"/>
              <a:t>integrated with </a:t>
            </a:r>
            <a:r>
              <a:rPr lang="en-US" sz="2800" dirty="0" smtClean="0"/>
              <a:t>nature</a:t>
            </a:r>
            <a:r>
              <a:rPr lang="en-US" sz="2800" dirty="0"/>
              <a:t>:</a:t>
            </a:r>
            <a:r>
              <a:rPr lang="en-US" sz="2800" dirty="0" smtClean="0"/>
              <a:t> </a:t>
            </a:r>
          </a:p>
          <a:p>
            <a:pPr lvl="1">
              <a:lnSpc>
                <a:spcPct val="90000"/>
              </a:lnSpc>
              <a:spcBef>
                <a:spcPct val="20000"/>
              </a:spcBef>
            </a:pPr>
            <a:r>
              <a:rPr lang="en-US" sz="2800" dirty="0" smtClean="0"/>
              <a:t>Ville </a:t>
            </a:r>
            <a:r>
              <a:rPr lang="en-US" sz="2800" dirty="0" err="1" smtClean="0"/>
              <a:t>Savoye</a:t>
            </a:r>
            <a:r>
              <a:rPr lang="en-US" sz="2800" dirty="0" smtClean="0"/>
              <a:t> is separate, removed, </a:t>
            </a:r>
            <a:r>
              <a:rPr lang="en-US" sz="2800" dirty="0"/>
              <a:t>from </a:t>
            </a:r>
            <a:r>
              <a:rPr lang="en-US" sz="2800" dirty="0" smtClean="0"/>
              <a:t>the plane of the ground</a:t>
            </a:r>
            <a:endParaRPr lang="en-US"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8229600" cy="1143000"/>
          </a:xfrm>
        </p:spPr>
        <p:txBody>
          <a:bodyPr/>
          <a:lstStyle/>
          <a:p>
            <a:pPr algn="ctr"/>
            <a:r>
              <a:rPr lang="en-US" dirty="0" smtClean="0"/>
              <a:t>Modernist Quotes</a:t>
            </a:r>
          </a:p>
        </p:txBody>
      </p:sp>
      <p:sp>
        <p:nvSpPr>
          <p:cNvPr id="10243" name="Rectangle 3"/>
          <p:cNvSpPr>
            <a:spLocks noGrp="1" noChangeArrowheads="1"/>
          </p:cNvSpPr>
          <p:nvPr>
            <p:ph idx="1"/>
          </p:nvPr>
        </p:nvSpPr>
        <p:spPr>
          <a:xfrm>
            <a:off x="0" y="1371600"/>
            <a:ext cx="8229600" cy="5791200"/>
          </a:xfrm>
        </p:spPr>
        <p:txBody>
          <a:bodyPr/>
          <a:lstStyle/>
          <a:p>
            <a:r>
              <a:rPr lang="en-US" sz="2400" dirty="0" smtClean="0"/>
              <a:t>“</a:t>
            </a:r>
            <a:r>
              <a:rPr lang="en-US" dirty="0" smtClean="0"/>
              <a:t>Modernism </a:t>
            </a:r>
            <a:r>
              <a:rPr lang="en-US" dirty="0"/>
              <a:t>released us from the constraints of </a:t>
            </a:r>
            <a:r>
              <a:rPr lang="en-US" dirty="0" smtClean="0"/>
              <a:t>everything </a:t>
            </a:r>
            <a:r>
              <a:rPr lang="en-US" dirty="0"/>
              <a:t>that had gone before with a euphoric </a:t>
            </a:r>
            <a:r>
              <a:rPr lang="en-US" dirty="0" smtClean="0"/>
              <a:t>sense </a:t>
            </a:r>
            <a:r>
              <a:rPr lang="en-US" dirty="0"/>
              <a:t>of freedom</a:t>
            </a:r>
            <a:r>
              <a:rPr lang="en-US" dirty="0" smtClean="0"/>
              <a:t>.”  </a:t>
            </a:r>
          </a:p>
          <a:p>
            <a:pPr marL="0" indent="0">
              <a:buNone/>
            </a:pPr>
            <a:r>
              <a:rPr lang="en-US" dirty="0" smtClean="0"/>
              <a:t>	-Arthur Erickson</a:t>
            </a:r>
          </a:p>
          <a:p>
            <a:pPr marL="0" indent="0">
              <a:buNone/>
            </a:pPr>
            <a:endParaRPr lang="en-US" dirty="0" smtClean="0"/>
          </a:p>
          <a:p>
            <a:pPr marL="0" indent="0">
              <a:buNone/>
            </a:pPr>
            <a:endParaRPr lang="en-US" dirty="0"/>
          </a:p>
          <a:p>
            <a:r>
              <a:rPr lang="en-US" dirty="0" smtClean="0"/>
              <a:t>“Modernism</a:t>
            </a:r>
            <a:r>
              <a:rPr lang="en-US" dirty="0"/>
              <a:t>, rebelling against the ornament of the 19th century, limited the vocabulary of the designer. Modernism emphasized straight lines, eliminating the expressive S curve. This made it harder to communicate emotions through </a:t>
            </a:r>
            <a:r>
              <a:rPr lang="en-US" dirty="0" smtClean="0"/>
              <a:t>design.”  </a:t>
            </a:r>
          </a:p>
          <a:p>
            <a:pPr marL="0" indent="0">
              <a:buNone/>
            </a:pPr>
            <a:r>
              <a:rPr lang="en-US" dirty="0" smtClean="0"/>
              <a:t>	-Eva </a:t>
            </a:r>
            <a:r>
              <a:rPr lang="en-US" dirty="0" err="1" smtClean="0"/>
              <a:t>Zeisel</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title"/>
          </p:nvPr>
        </p:nvSpPr>
        <p:spPr/>
        <p:txBody>
          <a:bodyPr/>
          <a:lstStyle/>
          <a:p>
            <a:endParaRPr lang="en-US" smtClean="0"/>
          </a:p>
        </p:txBody>
      </p:sp>
      <p:pic>
        <p:nvPicPr>
          <p:cNvPr id="54275" name="Picture 8" descr="entry"/>
          <p:cNvPicPr>
            <a:picLocks noGrp="1" noChangeAspect="1" noChangeArrowheads="1"/>
          </p:cNvPicPr>
          <p:nvPr>
            <p:ph sz="half" idx="1"/>
          </p:nvPr>
        </p:nvPicPr>
        <p:blipFill>
          <a:blip r:embed="rId2" cstate="print"/>
          <a:srcRect/>
          <a:stretch>
            <a:fillRect/>
          </a:stretch>
        </p:blipFill>
        <p:spPr>
          <a:xfrm>
            <a:off x="152400" y="152400"/>
            <a:ext cx="3657600" cy="4876800"/>
          </a:xfrm>
          <a:noFill/>
        </p:spPr>
      </p:pic>
      <p:sp>
        <p:nvSpPr>
          <p:cNvPr id="5" name="Content Placeholder 4"/>
          <p:cNvSpPr>
            <a:spLocks noGrp="1"/>
          </p:cNvSpPr>
          <p:nvPr>
            <p:ph sz="half" idx="2"/>
          </p:nvPr>
        </p:nvSpPr>
        <p:spPr>
          <a:xfrm>
            <a:off x="152400" y="5105400"/>
            <a:ext cx="3733800" cy="1524000"/>
          </a:xfrm>
        </p:spPr>
        <p:txBody>
          <a:bodyPr>
            <a:normAutofit fontScale="85000" lnSpcReduction="10000"/>
          </a:bodyPr>
          <a:lstStyle/>
          <a:p>
            <a:r>
              <a:rPr lang="en-US" sz="2000" dirty="0" err="1" smtClean="0"/>
              <a:t>Fallingwater</a:t>
            </a:r>
            <a:r>
              <a:rPr lang="en-US" sz="2000" dirty="0" smtClean="0"/>
              <a:t> is essentially a work of  site specific, contextual design.  Where it is located is very, very important to how it became a piece of functional and beautiful architecture. </a:t>
            </a:r>
            <a:endParaRPr lang="en-US" sz="2000" dirty="0"/>
          </a:p>
        </p:txBody>
      </p:sp>
      <p:pic>
        <p:nvPicPr>
          <p:cNvPr id="54277" name="Picture 5"/>
          <p:cNvPicPr>
            <a:picLocks noChangeAspect="1" noChangeArrowheads="1"/>
          </p:cNvPicPr>
          <p:nvPr/>
        </p:nvPicPr>
        <p:blipFill>
          <a:blip r:embed="rId3" cstate="print"/>
          <a:srcRect/>
          <a:stretch>
            <a:fillRect/>
          </a:stretch>
        </p:blipFill>
        <p:spPr bwMode="auto">
          <a:xfrm>
            <a:off x="3876248" y="152400"/>
            <a:ext cx="4734968" cy="3657600"/>
          </a:xfrm>
          <a:prstGeom prst="rect">
            <a:avLst/>
          </a:prstGeom>
          <a:noFill/>
          <a:ln w="9525">
            <a:noFill/>
            <a:miter lim="800000"/>
            <a:headEnd/>
            <a:tailEnd/>
          </a:ln>
        </p:spPr>
      </p:pic>
      <p:sp>
        <p:nvSpPr>
          <p:cNvPr id="2" name="TextBox 1"/>
          <p:cNvSpPr txBox="1"/>
          <p:nvPr/>
        </p:nvSpPr>
        <p:spPr>
          <a:xfrm>
            <a:off x="4191000" y="4267200"/>
            <a:ext cx="4419600" cy="646331"/>
          </a:xfrm>
          <a:prstGeom prst="rect">
            <a:avLst/>
          </a:prstGeom>
          <a:noFill/>
        </p:spPr>
        <p:txBody>
          <a:bodyPr wrap="square" rtlCol="0">
            <a:spAutoFit/>
          </a:bodyPr>
          <a:lstStyle/>
          <a:p>
            <a:r>
              <a:rPr lang="en-US" dirty="0" smtClean="0"/>
              <a:t>Villa </a:t>
            </a:r>
            <a:r>
              <a:rPr lang="en-US" dirty="0" err="1" smtClean="0"/>
              <a:t>Savoye</a:t>
            </a:r>
            <a:r>
              <a:rPr lang="en-US" dirty="0" smtClean="0"/>
              <a:t> is an intellectual, abstract, house: built to be separate from the site. </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title"/>
          </p:nvPr>
        </p:nvSpPr>
        <p:spPr/>
        <p:txBody>
          <a:bodyPr/>
          <a:lstStyle/>
          <a:p>
            <a:endParaRPr lang="en-US" smtClean="0"/>
          </a:p>
        </p:txBody>
      </p:sp>
      <p:pic>
        <p:nvPicPr>
          <p:cNvPr id="55299" name="Picture 6" descr="lower"/>
          <p:cNvPicPr>
            <a:picLocks noGrp="1" noChangeAspect="1" noChangeArrowheads="1"/>
          </p:cNvPicPr>
          <p:nvPr>
            <p:ph idx="1"/>
          </p:nvPr>
        </p:nvPicPr>
        <p:blipFill>
          <a:blip r:embed="rId2" cstate="print"/>
          <a:srcRect/>
          <a:stretch>
            <a:fillRect/>
          </a:stretch>
        </p:blipFill>
        <p:spPr>
          <a:xfrm>
            <a:off x="152400" y="152400"/>
            <a:ext cx="5048250" cy="3602038"/>
          </a:xfrm>
          <a:noFill/>
        </p:spPr>
      </p:pic>
      <p:pic>
        <p:nvPicPr>
          <p:cNvPr id="55300" name="Picture 5" descr="floorplans"/>
          <p:cNvPicPr>
            <a:picLocks noChangeAspect="1" noChangeArrowheads="1"/>
          </p:cNvPicPr>
          <p:nvPr/>
        </p:nvPicPr>
        <p:blipFill>
          <a:blip r:embed="rId3" cstate="print"/>
          <a:srcRect r="48914"/>
          <a:stretch>
            <a:fillRect/>
          </a:stretch>
        </p:blipFill>
        <p:spPr bwMode="auto">
          <a:xfrm>
            <a:off x="5257800" y="152400"/>
            <a:ext cx="3581400" cy="4029075"/>
          </a:xfrm>
          <a:prstGeom prst="rect">
            <a:avLst/>
          </a:prstGeom>
          <a:noFill/>
          <a:ln w="9525">
            <a:noFill/>
            <a:miter lim="800000"/>
            <a:headEnd/>
            <a:tailEnd/>
          </a:ln>
        </p:spPr>
      </p:pic>
      <p:sp>
        <p:nvSpPr>
          <p:cNvPr id="55301" name="Rectangle 9"/>
          <p:cNvSpPr>
            <a:spLocks noChangeArrowheads="1"/>
          </p:cNvSpPr>
          <p:nvPr/>
        </p:nvSpPr>
        <p:spPr bwMode="auto">
          <a:xfrm>
            <a:off x="228600" y="4343400"/>
            <a:ext cx="8458200" cy="2977739"/>
          </a:xfrm>
          <a:prstGeom prst="rect">
            <a:avLst/>
          </a:prstGeom>
          <a:noFill/>
          <a:ln w="9525">
            <a:noFill/>
            <a:miter lim="800000"/>
            <a:headEnd/>
            <a:tailEnd/>
          </a:ln>
        </p:spPr>
        <p:txBody>
          <a:bodyPr>
            <a:spAutoFit/>
          </a:bodyPr>
          <a:lstStyle/>
          <a:p>
            <a:pPr lvl="1">
              <a:lnSpc>
                <a:spcPct val="90000"/>
              </a:lnSpc>
              <a:spcBef>
                <a:spcPct val="20000"/>
              </a:spcBef>
            </a:pPr>
            <a:r>
              <a:rPr lang="en-US" dirty="0" smtClean="0"/>
              <a:t>Falling Water the Structural system is massive stone load bearing walls and part of the landscape</a:t>
            </a:r>
          </a:p>
          <a:p>
            <a:pPr lvl="1">
              <a:lnSpc>
                <a:spcPct val="90000"/>
              </a:lnSpc>
              <a:spcBef>
                <a:spcPct val="20000"/>
              </a:spcBef>
            </a:pPr>
            <a:endParaRPr lang="en-US" dirty="0" smtClean="0"/>
          </a:p>
          <a:p>
            <a:pPr lvl="1">
              <a:lnSpc>
                <a:spcPct val="90000"/>
              </a:lnSpc>
              <a:spcBef>
                <a:spcPct val="20000"/>
              </a:spcBef>
            </a:pPr>
            <a:r>
              <a:rPr lang="en-US" dirty="0" smtClean="0"/>
              <a:t>Ville </a:t>
            </a:r>
            <a:r>
              <a:rPr lang="en-US" dirty="0" err="1" smtClean="0"/>
              <a:t>Savoye</a:t>
            </a:r>
            <a:r>
              <a:rPr lang="en-US" dirty="0" smtClean="0"/>
              <a:t> </a:t>
            </a:r>
            <a:r>
              <a:rPr lang="en-US" dirty="0"/>
              <a:t>structural </a:t>
            </a:r>
            <a:r>
              <a:rPr lang="en-US" dirty="0" smtClean="0"/>
              <a:t>system of steel tube columns </a:t>
            </a:r>
            <a:r>
              <a:rPr lang="en-US" dirty="0"/>
              <a:t>and spatial </a:t>
            </a:r>
            <a:r>
              <a:rPr lang="en-US" dirty="0" smtClean="0"/>
              <a:t>system of walls </a:t>
            </a:r>
            <a:r>
              <a:rPr lang="en-US" dirty="0"/>
              <a:t>are separated</a:t>
            </a:r>
          </a:p>
          <a:p>
            <a:pPr lvl="1">
              <a:lnSpc>
                <a:spcPct val="90000"/>
              </a:lnSpc>
              <a:spcBef>
                <a:spcPct val="20000"/>
              </a:spcBef>
            </a:pPr>
            <a:endParaRPr lang="en-US" dirty="0"/>
          </a:p>
          <a:p>
            <a:pPr lvl="1">
              <a:lnSpc>
                <a:spcPct val="90000"/>
              </a:lnSpc>
              <a:spcBef>
                <a:spcPct val="20000"/>
              </a:spcBef>
            </a:pPr>
            <a:endParaRPr lang="en-US" dirty="0"/>
          </a:p>
          <a:p>
            <a:pPr lvl="1">
              <a:lnSpc>
                <a:spcPct val="90000"/>
              </a:lnSpc>
              <a:spcBef>
                <a:spcPct val="20000"/>
              </a:spcBef>
            </a:pPr>
            <a:endParaRPr lang="en-US" b="1" dirty="0"/>
          </a:p>
          <a:p>
            <a:pPr lvl="1">
              <a:lnSpc>
                <a:spcPct val="90000"/>
              </a:lnSpc>
              <a:spcBef>
                <a:spcPct val="20000"/>
              </a:spcBef>
            </a:pPr>
            <a:endParaRPr lang="en-US" dirty="0"/>
          </a:p>
          <a:p>
            <a:pPr lvl="1">
              <a:lnSpc>
                <a:spcPct val="90000"/>
              </a:lnSpc>
              <a:spcBef>
                <a:spcPct val="20000"/>
              </a:spcBef>
            </a:pP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8"/>
          <p:cNvSpPr>
            <a:spLocks noGrp="1" noChangeArrowheads="1"/>
          </p:cNvSpPr>
          <p:nvPr>
            <p:ph type="title"/>
          </p:nvPr>
        </p:nvSpPr>
        <p:spPr/>
        <p:txBody>
          <a:bodyPr/>
          <a:lstStyle/>
          <a:p>
            <a:endParaRPr lang="en-US" smtClean="0"/>
          </a:p>
        </p:txBody>
      </p:sp>
      <p:pic>
        <p:nvPicPr>
          <p:cNvPr id="56323" name="Picture 4" descr="extfrterrace"/>
          <p:cNvPicPr>
            <a:picLocks noGrp="1" noChangeAspect="1" noChangeArrowheads="1"/>
          </p:cNvPicPr>
          <p:nvPr>
            <p:ph sz="half" idx="1"/>
          </p:nvPr>
        </p:nvPicPr>
        <p:blipFill>
          <a:blip r:embed="rId2" cstate="print"/>
          <a:srcRect/>
          <a:stretch>
            <a:fillRect/>
          </a:stretch>
        </p:blipFill>
        <p:spPr>
          <a:xfrm>
            <a:off x="152401" y="152401"/>
            <a:ext cx="2895599" cy="4189478"/>
          </a:xfrm>
          <a:noFill/>
        </p:spPr>
      </p:pic>
      <p:pic>
        <p:nvPicPr>
          <p:cNvPr id="56324" name="Picture 7" descr="savoye2"/>
          <p:cNvPicPr>
            <a:picLocks noGrp="1" noChangeAspect="1" noChangeArrowheads="1"/>
          </p:cNvPicPr>
          <p:nvPr>
            <p:ph sz="half" idx="2"/>
          </p:nvPr>
        </p:nvPicPr>
        <p:blipFill>
          <a:blip r:embed="rId3" cstate="print"/>
          <a:srcRect/>
          <a:stretch>
            <a:fillRect/>
          </a:stretch>
        </p:blipFill>
        <p:spPr>
          <a:xfrm>
            <a:off x="4391058" y="228601"/>
            <a:ext cx="4600542" cy="2590800"/>
          </a:xfrm>
          <a:noFill/>
        </p:spPr>
      </p:pic>
      <p:pic>
        <p:nvPicPr>
          <p:cNvPr id="5" name="Picture 11" descr="balcony"/>
          <p:cNvPicPr>
            <a:picLocks noChangeAspect="1" noChangeArrowheads="1"/>
          </p:cNvPicPr>
          <p:nvPr/>
        </p:nvPicPr>
        <p:blipFill>
          <a:blip r:embed="rId4" cstate="print"/>
          <a:srcRect/>
          <a:stretch>
            <a:fillRect/>
          </a:stretch>
        </p:blipFill>
        <p:spPr bwMode="auto">
          <a:xfrm>
            <a:off x="152400" y="3829050"/>
            <a:ext cx="4038600" cy="3028950"/>
          </a:xfrm>
          <a:prstGeom prst="rect">
            <a:avLst/>
          </a:prstGeom>
          <a:noFill/>
          <a:ln w="9525">
            <a:noFill/>
            <a:miter lim="800000"/>
            <a:headEnd/>
            <a:tailEnd/>
          </a:ln>
        </p:spPr>
      </p:pic>
      <p:pic>
        <p:nvPicPr>
          <p:cNvPr id="6" name="Picture 7" descr="22"/>
          <p:cNvPicPr>
            <a:picLocks noChangeAspect="1" noChangeArrowheads="1"/>
          </p:cNvPicPr>
          <p:nvPr/>
        </p:nvPicPr>
        <p:blipFill>
          <a:blip r:embed="rId5" cstate="print"/>
          <a:srcRect/>
          <a:stretch>
            <a:fillRect/>
          </a:stretch>
        </p:blipFill>
        <p:spPr bwMode="auto">
          <a:xfrm>
            <a:off x="4391464" y="3200400"/>
            <a:ext cx="4600135" cy="3497179"/>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8"/>
          <p:cNvSpPr>
            <a:spLocks noGrp="1" noChangeArrowheads="1"/>
          </p:cNvSpPr>
          <p:nvPr>
            <p:ph type="title"/>
          </p:nvPr>
        </p:nvSpPr>
        <p:spPr>
          <a:xfrm>
            <a:off x="4419600" y="704850"/>
            <a:ext cx="4343400" cy="1885950"/>
          </a:xfrm>
        </p:spPr>
        <p:txBody>
          <a:bodyPr>
            <a:normAutofit/>
          </a:bodyPr>
          <a:lstStyle/>
          <a:p>
            <a:pPr algn="l"/>
            <a:r>
              <a:rPr lang="en-US" sz="2000" dirty="0" smtClean="0"/>
              <a:t>The Villa </a:t>
            </a:r>
            <a:r>
              <a:rPr lang="en-US" sz="2000" dirty="0" err="1" smtClean="0"/>
              <a:t>Savoye</a:t>
            </a:r>
            <a:r>
              <a:rPr lang="en-US" sz="2000" dirty="0" smtClean="0"/>
              <a:t> is essentially a work based upon intellectual ideas.  </a:t>
            </a:r>
            <a:br>
              <a:rPr lang="en-US" sz="2000" dirty="0" smtClean="0"/>
            </a:br>
            <a:r>
              <a:rPr lang="en-US" sz="2000" dirty="0" smtClean="0"/>
              <a:t>The architecture of this house is not really connected to the site or the location at all. </a:t>
            </a:r>
          </a:p>
        </p:txBody>
      </p:sp>
      <p:pic>
        <p:nvPicPr>
          <p:cNvPr id="57347" name="Picture 4" descr="savoye9"/>
          <p:cNvPicPr>
            <a:picLocks noGrp="1" noChangeAspect="1" noChangeArrowheads="1"/>
          </p:cNvPicPr>
          <p:nvPr>
            <p:ph sz="half" idx="1"/>
          </p:nvPr>
        </p:nvPicPr>
        <p:blipFill>
          <a:blip r:embed="rId2" cstate="print"/>
          <a:srcRect/>
          <a:stretch>
            <a:fillRect/>
          </a:stretch>
        </p:blipFill>
        <p:spPr>
          <a:xfrm>
            <a:off x="228600" y="228600"/>
            <a:ext cx="4038600" cy="2774950"/>
          </a:xfrm>
          <a:noFill/>
        </p:spPr>
      </p:pic>
      <p:pic>
        <p:nvPicPr>
          <p:cNvPr id="57348" name="Picture 7" descr="int"/>
          <p:cNvPicPr>
            <a:picLocks noGrp="1" noChangeAspect="1" noChangeArrowheads="1"/>
          </p:cNvPicPr>
          <p:nvPr>
            <p:ph sz="half" idx="2"/>
          </p:nvPr>
        </p:nvPicPr>
        <p:blipFill>
          <a:blip r:embed="rId3" cstate="print"/>
          <a:srcRect/>
          <a:stretch>
            <a:fillRect/>
          </a:stretch>
        </p:blipFill>
        <p:spPr>
          <a:xfrm>
            <a:off x="228600" y="3124200"/>
            <a:ext cx="6096000" cy="3617913"/>
          </a:xfrm>
          <a:noFill/>
        </p:spPr>
      </p:pic>
      <p:sp>
        <p:nvSpPr>
          <p:cNvPr id="2" name="TextBox 1"/>
          <p:cNvSpPr txBox="1"/>
          <p:nvPr/>
        </p:nvSpPr>
        <p:spPr>
          <a:xfrm>
            <a:off x="6553200" y="3505200"/>
            <a:ext cx="2362200" cy="646331"/>
          </a:xfrm>
          <a:prstGeom prst="rect">
            <a:avLst/>
          </a:prstGeom>
          <a:noFill/>
        </p:spPr>
        <p:txBody>
          <a:bodyPr wrap="square" rtlCol="0">
            <a:spAutoFit/>
          </a:bodyPr>
          <a:lstStyle/>
          <a:p>
            <a:r>
              <a:rPr lang="en-US" dirty="0" err="1" smtClean="0"/>
              <a:t>Fallingwater</a:t>
            </a:r>
            <a:r>
              <a:rPr lang="en-US" dirty="0" smtClean="0"/>
              <a:t> is “all about the site”</a:t>
            </a: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a:cs typeface="Arial"/>
              </a:rPr>
              <a:t>Art </a:t>
            </a:r>
            <a:r>
              <a:rPr lang="en-US" sz="3200" dirty="0" smtClean="0">
                <a:latin typeface="Arial"/>
                <a:cs typeface="Arial"/>
              </a:rPr>
              <a:t>Deco: 1920’s - 1940  </a:t>
            </a:r>
            <a:r>
              <a:rPr lang="en-US" sz="3200" dirty="0" smtClean="0">
                <a:latin typeface="Arial"/>
                <a:cs typeface="Arial"/>
              </a:rPr>
              <a:t/>
            </a:r>
            <a:br>
              <a:rPr lang="en-US" sz="3200" dirty="0" smtClean="0">
                <a:latin typeface="Arial"/>
                <a:cs typeface="Arial"/>
              </a:rPr>
            </a:br>
            <a:r>
              <a:rPr lang="en-US" sz="3200" dirty="0" smtClean="0">
                <a:latin typeface="Arial"/>
                <a:cs typeface="Arial"/>
                <a:hlinkClick r:id="rId2"/>
              </a:rPr>
              <a:t>Art Deco Miami</a:t>
            </a:r>
            <a:endParaRPr lang="en-US" sz="3200" dirty="0">
              <a:latin typeface="Arial"/>
              <a:cs typeface="Arial"/>
            </a:endParaRPr>
          </a:p>
        </p:txBody>
      </p:sp>
      <p:pic>
        <p:nvPicPr>
          <p:cNvPr id="5" name="Content Placeholder 4"/>
          <p:cNvPicPr>
            <a:picLocks noGrp="1" noChangeAspect="1"/>
          </p:cNvPicPr>
          <p:nvPr>
            <p:ph sz="half" idx="1"/>
          </p:nvPr>
        </p:nvPicPr>
        <p:blipFill>
          <a:blip r:embed="rId3"/>
          <a:srcRect t="-33962" b="-33962"/>
          <a:stretch>
            <a:fillRect/>
          </a:stretch>
        </p:blipFill>
        <p:spPr/>
      </p:pic>
      <p:pic>
        <p:nvPicPr>
          <p:cNvPr id="6" name="Content Placeholder 5"/>
          <p:cNvPicPr>
            <a:picLocks noGrp="1" noChangeAspect="1"/>
          </p:cNvPicPr>
          <p:nvPr>
            <p:ph sz="half" idx="2"/>
          </p:nvPr>
        </p:nvPicPr>
        <p:blipFill>
          <a:blip r:embed="rId4"/>
          <a:srcRect l="-9488" r="-9488"/>
          <a:stretch>
            <a:fillRect/>
          </a:stretch>
        </p:blipFill>
        <p:spPr/>
      </p:pic>
    </p:spTree>
    <p:extLst>
      <p:ext uri="{BB962C8B-B14F-4D97-AF65-F5344CB8AC3E}">
        <p14:creationId xmlns:p14="http://schemas.microsoft.com/office/powerpoint/2010/main" val="35342867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Art Nouveau vs. Art Deco</a:t>
            </a:r>
            <a:endParaRPr lang="en-US" sz="2800" dirty="0"/>
          </a:p>
        </p:txBody>
      </p:sp>
      <p:sp>
        <p:nvSpPr>
          <p:cNvPr id="6" name="Content Placeholder 5"/>
          <p:cNvSpPr>
            <a:spLocks noGrp="1"/>
          </p:cNvSpPr>
          <p:nvPr>
            <p:ph idx="1"/>
          </p:nvPr>
        </p:nvSpPr>
        <p:spPr/>
        <p:txBody>
          <a:bodyPr>
            <a:normAutofit/>
          </a:bodyPr>
          <a:lstStyle/>
          <a:p>
            <a:r>
              <a:rPr lang="en-US" dirty="0" smtClean="0">
                <a:hlinkClick r:id="rId2"/>
              </a:rPr>
              <a:t>Art Nouveau vs Art Deco</a:t>
            </a:r>
            <a:r>
              <a:rPr lang="en-US" sz="2000" dirty="0" smtClean="0"/>
              <a:t>   </a:t>
            </a:r>
            <a:r>
              <a:rPr lang="en-US" sz="1400" dirty="0" smtClean="0"/>
              <a:t>(a 4 minute video)</a:t>
            </a:r>
            <a:endParaRPr lang="en-US" sz="1400" dirty="0"/>
          </a:p>
        </p:txBody>
      </p:sp>
    </p:spTree>
    <p:extLst>
      <p:ext uri="{BB962C8B-B14F-4D97-AF65-F5344CB8AC3E}">
        <p14:creationId xmlns:p14="http://schemas.microsoft.com/office/powerpoint/2010/main" val="6786770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2400" dirty="0" smtClean="0"/>
              <a:t>Art Deco</a:t>
            </a:r>
            <a:br>
              <a:rPr lang="en-US" sz="2400" dirty="0" smtClean="0"/>
            </a:br>
            <a:endParaRPr lang="en-US" sz="2400" dirty="0"/>
          </a:p>
        </p:txBody>
      </p:sp>
      <p:sp>
        <p:nvSpPr>
          <p:cNvPr id="6" name="Content Placeholder 5"/>
          <p:cNvSpPr>
            <a:spLocks noGrp="1"/>
          </p:cNvSpPr>
          <p:nvPr>
            <p:ph idx="1"/>
          </p:nvPr>
        </p:nvSpPr>
        <p:spPr/>
        <p:txBody>
          <a:bodyPr/>
          <a:lstStyle/>
          <a:p>
            <a:r>
              <a:rPr lang="en-US" sz="2000" b="1" dirty="0"/>
              <a:t>Art </a:t>
            </a:r>
            <a:r>
              <a:rPr lang="en-US" sz="2000" b="1" dirty="0" smtClean="0"/>
              <a:t>deco</a:t>
            </a:r>
            <a:r>
              <a:rPr lang="en-US" sz="2000" dirty="0" smtClean="0"/>
              <a:t>, is </a:t>
            </a:r>
            <a:r>
              <a:rPr lang="en-US" sz="2000" dirty="0"/>
              <a:t>an eclectic artistic and design style that began in Paris in the </a:t>
            </a:r>
            <a:r>
              <a:rPr lang="en-US" sz="2000" dirty="0" smtClean="0"/>
              <a:t>1920s </a:t>
            </a:r>
            <a:r>
              <a:rPr lang="en-US" sz="2000" dirty="0"/>
              <a:t>and </a:t>
            </a:r>
            <a:r>
              <a:rPr lang="en-US" sz="2000" dirty="0" smtClean="0"/>
              <a:t>was popular internationally </a:t>
            </a:r>
            <a:r>
              <a:rPr lang="en-US" sz="2000" dirty="0"/>
              <a:t>throughout the 1930s </a:t>
            </a:r>
            <a:r>
              <a:rPr lang="en-US" sz="2000" dirty="0" smtClean="0"/>
              <a:t>and 1940’s.</a:t>
            </a:r>
          </a:p>
          <a:p>
            <a:endParaRPr lang="en-US" sz="2000" dirty="0" smtClean="0"/>
          </a:p>
          <a:p>
            <a:r>
              <a:rPr lang="en-US" sz="2000" dirty="0" smtClean="0"/>
              <a:t> The </a:t>
            </a:r>
            <a:r>
              <a:rPr lang="en-US" sz="2000" dirty="0"/>
              <a:t>style </a:t>
            </a:r>
            <a:r>
              <a:rPr lang="en-US" sz="2000" dirty="0" smtClean="0"/>
              <a:t>was used in </a:t>
            </a:r>
            <a:r>
              <a:rPr lang="en-US" sz="2000" dirty="0"/>
              <a:t>all areas of design, including architecture and interior design, industrial design, fashion and jewelry, </a:t>
            </a:r>
            <a:r>
              <a:rPr lang="en-US" sz="2000" dirty="0" smtClean="0"/>
              <a:t>and </a:t>
            </a:r>
            <a:r>
              <a:rPr lang="en-US" sz="2000" dirty="0"/>
              <a:t>the visual arts such as </a:t>
            </a:r>
            <a:r>
              <a:rPr lang="en-US" sz="2000" dirty="0" smtClean="0"/>
              <a:t>painting, graphic </a:t>
            </a:r>
            <a:r>
              <a:rPr lang="en-US" sz="2000" dirty="0"/>
              <a:t>arts and film. </a:t>
            </a:r>
            <a:endParaRPr lang="en-US" sz="2000" dirty="0" smtClean="0"/>
          </a:p>
          <a:p>
            <a:endParaRPr lang="en-US" sz="2000" dirty="0" smtClean="0"/>
          </a:p>
          <a:p>
            <a:r>
              <a:rPr lang="en-US" sz="2000" dirty="0" smtClean="0"/>
              <a:t>The </a:t>
            </a:r>
            <a:r>
              <a:rPr lang="en-US" sz="2000" dirty="0"/>
              <a:t>term "art deco" was first used widely in 1926, after an exhibition in Paris, 'Les Années 25' sub-titled Art Deco</a:t>
            </a:r>
            <a:r>
              <a:rPr lang="en-US" sz="2000" dirty="0" smtClean="0"/>
              <a:t>,</a:t>
            </a:r>
            <a:r>
              <a:rPr lang="en-US" sz="2000" dirty="0"/>
              <a:t> </a:t>
            </a:r>
            <a:r>
              <a:rPr lang="en-US" sz="2000" dirty="0" smtClean="0"/>
              <a:t>celebrating </a:t>
            </a:r>
            <a:r>
              <a:rPr lang="en-US" sz="2000" dirty="0"/>
              <a:t>the 1925 Exposition Internationale des Arts Décoratifs et Industriels Modernes (International Exhibition of Modern Decorative and Industrial Arts) that was the culmination of style moderne in Paris. </a:t>
            </a:r>
          </a:p>
        </p:txBody>
      </p:sp>
    </p:spTree>
    <p:extLst>
      <p:ext uri="{BB962C8B-B14F-4D97-AF65-F5344CB8AC3E}">
        <p14:creationId xmlns:p14="http://schemas.microsoft.com/office/powerpoint/2010/main" val="7237282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Art Deco</a:t>
            </a:r>
            <a:br>
              <a:rPr lang="en-US" sz="3200" dirty="0" smtClean="0"/>
            </a:br>
            <a:endParaRPr lang="en-US" sz="3200" dirty="0"/>
          </a:p>
        </p:txBody>
      </p:sp>
      <p:sp>
        <p:nvSpPr>
          <p:cNvPr id="3" name="Content Placeholder 2"/>
          <p:cNvSpPr>
            <a:spLocks noGrp="1"/>
          </p:cNvSpPr>
          <p:nvPr>
            <p:ph idx="1"/>
          </p:nvPr>
        </p:nvSpPr>
        <p:spPr/>
        <p:txBody>
          <a:bodyPr/>
          <a:lstStyle/>
          <a:p>
            <a:r>
              <a:rPr lang="en-US" sz="2000" dirty="0"/>
              <a:t>At its best, art deco represented elegance, glamour, functionality and modernity. </a:t>
            </a:r>
            <a:endParaRPr lang="en-US" sz="2000" dirty="0" smtClean="0"/>
          </a:p>
          <a:p>
            <a:endParaRPr lang="en-US" sz="2000" dirty="0" smtClean="0"/>
          </a:p>
          <a:p>
            <a:r>
              <a:rPr lang="en-US" sz="2000" dirty="0" smtClean="0"/>
              <a:t>Art </a:t>
            </a:r>
            <a:r>
              <a:rPr lang="en-US" sz="2000" dirty="0"/>
              <a:t>deco's linear symmetry was a distinct departure from the flowing asymmetrical organic curves of its predecessor style art nouveau; it embraced influences from many different styles of the early twentieth century, including </a:t>
            </a:r>
            <a:r>
              <a:rPr lang="en-US" sz="2000" dirty="0" smtClean="0"/>
              <a:t>neoclassical, </a:t>
            </a:r>
            <a:r>
              <a:rPr lang="en-US" sz="2000" dirty="0"/>
              <a:t>constructivism, cubism, modernism and </a:t>
            </a:r>
            <a:r>
              <a:rPr lang="en-US" sz="2000" dirty="0" smtClean="0"/>
              <a:t>futurism</a:t>
            </a:r>
            <a:r>
              <a:rPr lang="en-US" sz="2000" dirty="0"/>
              <a:t> </a:t>
            </a:r>
            <a:r>
              <a:rPr lang="en-US" sz="2000" dirty="0" smtClean="0"/>
              <a:t>and </a:t>
            </a:r>
            <a:r>
              <a:rPr lang="en-US" sz="2000" dirty="0"/>
              <a:t>drew inspiration from ancient Egyptian and Aztec forms. </a:t>
            </a:r>
            <a:endParaRPr lang="en-US" sz="2000" dirty="0" smtClean="0"/>
          </a:p>
          <a:p>
            <a:endParaRPr lang="en-US" sz="2000" dirty="0" smtClean="0"/>
          </a:p>
          <a:p>
            <a:r>
              <a:rPr lang="en-US" sz="2000" dirty="0" smtClean="0"/>
              <a:t>Although </a:t>
            </a:r>
            <a:r>
              <a:rPr lang="en-US" sz="2000" dirty="0"/>
              <a:t>many design movements have political or philosophical beginnings or intentions, art deco was purely decorative</a:t>
            </a:r>
            <a:r>
              <a:rPr lang="en-US" sz="2000" dirty="0" smtClean="0"/>
              <a:t>.</a:t>
            </a:r>
            <a:endParaRPr lang="en-US" sz="2000" dirty="0"/>
          </a:p>
        </p:txBody>
      </p:sp>
    </p:spTree>
    <p:extLst>
      <p:ext uri="{BB962C8B-B14F-4D97-AF65-F5344CB8AC3E}">
        <p14:creationId xmlns:p14="http://schemas.microsoft.com/office/powerpoint/2010/main" val="34367239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 </a:t>
            </a:r>
            <a:r>
              <a:rPr lang="en-US" dirty="0" smtClean="0"/>
              <a:t>Deco</a:t>
            </a:r>
            <a:endParaRPr lang="en-US" dirty="0"/>
          </a:p>
        </p:txBody>
      </p:sp>
      <p:sp>
        <p:nvSpPr>
          <p:cNvPr id="3" name="Content Placeholder 2"/>
          <p:cNvSpPr>
            <a:spLocks noGrp="1"/>
          </p:cNvSpPr>
          <p:nvPr>
            <p:ph idx="1"/>
          </p:nvPr>
        </p:nvSpPr>
        <p:spPr/>
        <p:txBody>
          <a:bodyPr/>
          <a:lstStyle/>
          <a:p>
            <a:r>
              <a:rPr lang="en-US" dirty="0"/>
              <a:t>The structure of Art Deco is based on mathematical geometric </a:t>
            </a:r>
            <a:r>
              <a:rPr lang="en-US" dirty="0" smtClean="0"/>
              <a:t>shapes.</a:t>
            </a:r>
          </a:p>
          <a:p>
            <a:endParaRPr lang="en-US" dirty="0" smtClean="0"/>
          </a:p>
          <a:p>
            <a:r>
              <a:rPr lang="en-US" dirty="0"/>
              <a:t>Art Deco </a:t>
            </a:r>
            <a:r>
              <a:rPr lang="en-US" dirty="0" smtClean="0"/>
              <a:t>had </a:t>
            </a:r>
            <a:r>
              <a:rPr lang="en-US" dirty="0"/>
              <a:t>many distinctive styles, but one of the most significant of its features was its </a:t>
            </a:r>
            <a:r>
              <a:rPr lang="en-US" dirty="0" smtClean="0"/>
              <a:t>use of a </a:t>
            </a:r>
            <a:r>
              <a:rPr lang="en-US" dirty="0"/>
              <a:t>range of ornaments and motifs</a:t>
            </a:r>
            <a:r>
              <a:rPr lang="en-US" dirty="0" smtClean="0"/>
              <a:t>.</a:t>
            </a:r>
          </a:p>
          <a:p>
            <a:endParaRPr lang="en-US" dirty="0" smtClean="0"/>
          </a:p>
          <a:p>
            <a:r>
              <a:rPr lang="en-US" dirty="0"/>
              <a:t>Art Deco is characterized by use of materials such as </a:t>
            </a:r>
            <a:r>
              <a:rPr lang="en-US" dirty="0" smtClean="0"/>
              <a:t>aluminum</a:t>
            </a:r>
            <a:r>
              <a:rPr lang="en-US" dirty="0"/>
              <a:t>, stainless steel, lacquer, Bakelite, Chrome and inlaid wood</a:t>
            </a:r>
            <a:r>
              <a:rPr lang="en-US" dirty="0" smtClean="0"/>
              <a:t>.</a:t>
            </a:r>
          </a:p>
          <a:p>
            <a:endParaRPr lang="en-US" sz="2000" dirty="0" smtClean="0"/>
          </a:p>
          <a:p>
            <a:endParaRPr lang="en-US" sz="2000" dirty="0" smtClean="0"/>
          </a:p>
          <a:p>
            <a:endParaRPr lang="en-US" sz="2000" dirty="0"/>
          </a:p>
          <a:p>
            <a:endParaRPr lang="en-US" sz="2000" dirty="0"/>
          </a:p>
        </p:txBody>
      </p:sp>
    </p:spTree>
    <p:extLst>
      <p:ext uri="{BB962C8B-B14F-4D97-AF65-F5344CB8AC3E}">
        <p14:creationId xmlns:p14="http://schemas.microsoft.com/office/powerpoint/2010/main" val="7175139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‘Streamline </a:t>
            </a:r>
            <a:r>
              <a:rPr lang="en-US" sz="2400" dirty="0" err="1" smtClean="0"/>
              <a:t>Moderne</a:t>
            </a:r>
            <a:r>
              <a:rPr lang="en-US" sz="2400" dirty="0" smtClean="0"/>
              <a:t>’</a:t>
            </a:r>
            <a:br>
              <a:rPr lang="en-US" sz="2400" dirty="0" smtClean="0"/>
            </a:br>
            <a:endParaRPr lang="en-US" sz="2400" dirty="0"/>
          </a:p>
        </p:txBody>
      </p:sp>
      <p:sp>
        <p:nvSpPr>
          <p:cNvPr id="3" name="Content Placeholder 2"/>
          <p:cNvSpPr>
            <a:spLocks noGrp="1"/>
          </p:cNvSpPr>
          <p:nvPr>
            <p:ph idx="1"/>
          </p:nvPr>
        </p:nvSpPr>
        <p:spPr/>
        <p:txBody>
          <a:bodyPr>
            <a:normAutofit lnSpcReduction="10000"/>
          </a:bodyPr>
          <a:lstStyle/>
          <a:p>
            <a:r>
              <a:rPr lang="en-US" dirty="0"/>
              <a:t>A related style named Streamline Moderne, or simply Streamline, developed soon afterward. </a:t>
            </a:r>
            <a:endParaRPr lang="en-US" dirty="0" smtClean="0"/>
          </a:p>
          <a:p>
            <a:endParaRPr lang="en-US" dirty="0"/>
          </a:p>
          <a:p>
            <a:r>
              <a:rPr lang="en-US" dirty="0" smtClean="0"/>
              <a:t>Streamline </a:t>
            </a:r>
            <a:r>
              <a:rPr lang="en-US" dirty="0"/>
              <a:t>was influenced by </a:t>
            </a:r>
            <a:r>
              <a:rPr lang="en-US" dirty="0" smtClean="0"/>
              <a:t>modern </a:t>
            </a:r>
            <a:r>
              <a:rPr lang="en-US" dirty="0"/>
              <a:t>aerodynamic designs</a:t>
            </a:r>
            <a:r>
              <a:rPr lang="en-US" dirty="0" smtClean="0"/>
              <a:t>, </a:t>
            </a:r>
            <a:r>
              <a:rPr lang="en-US" dirty="0"/>
              <a:t>including those developing from the advancing technologies of aviation, ballistics, and other applications requiring high velocity. </a:t>
            </a:r>
            <a:endParaRPr lang="en-US" dirty="0" smtClean="0"/>
          </a:p>
          <a:p>
            <a:endParaRPr lang="en-US" dirty="0"/>
          </a:p>
          <a:p>
            <a:r>
              <a:rPr lang="en-US" dirty="0" smtClean="0"/>
              <a:t>The </a:t>
            </a:r>
            <a:r>
              <a:rPr lang="en-US" dirty="0"/>
              <a:t>shapes resulting from scientifically applied aerodynamic principles were adopted for Art Deco, applying streamlining techniques to other useful objects of everyday life, such as cars</a:t>
            </a:r>
            <a:r>
              <a:rPr lang="en-US" sz="2000" dirty="0"/>
              <a:t>.</a:t>
            </a:r>
          </a:p>
        </p:txBody>
      </p:sp>
    </p:spTree>
    <p:extLst>
      <p:ext uri="{BB962C8B-B14F-4D97-AF65-F5344CB8AC3E}">
        <p14:creationId xmlns:p14="http://schemas.microsoft.com/office/powerpoint/2010/main" val="1263036108"/>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2670</TotalTime>
  <Words>4616</Words>
  <Application>Microsoft Macintosh PowerPoint</Application>
  <PresentationFormat>On-screen Show (4:3)</PresentationFormat>
  <Paragraphs>561</Paragraphs>
  <Slides>164</Slides>
  <Notes>0</Notes>
  <HiddenSlides>0</HiddenSlides>
  <MMClips>0</MMClips>
  <ScaleCrop>false</ScaleCrop>
  <HeadingPairs>
    <vt:vector size="4" baseType="variant">
      <vt:variant>
        <vt:lpstr>Theme</vt:lpstr>
      </vt:variant>
      <vt:variant>
        <vt:i4>1</vt:i4>
      </vt:variant>
      <vt:variant>
        <vt:lpstr>Slide Titles</vt:lpstr>
      </vt:variant>
      <vt:variant>
        <vt:i4>164</vt:i4>
      </vt:variant>
    </vt:vector>
  </HeadingPairs>
  <TitlesOfParts>
    <vt:vector size="165" baseType="lpstr">
      <vt:lpstr>Black</vt:lpstr>
      <vt:lpstr>ART 1600 – The Aesthetics of Architecture, Interiors, and Design Matthew Ziff, Associate Professor, Interior Architecture Area Chair Spring Semester 2017 </vt:lpstr>
      <vt:lpstr>Modernism A dramatic movement that impacted architecture, art, music, literature, and science. </vt:lpstr>
      <vt:lpstr>Modernism In Architecture &amp; Design:  1905 - 1970 </vt:lpstr>
      <vt:lpstr>Modernism </vt:lpstr>
      <vt:lpstr>Modernism proposed  a move away from a chaotic and unhealthy society. </vt:lpstr>
      <vt:lpstr>PowerPoint Presentation</vt:lpstr>
      <vt:lpstr>PowerPoint Presentation</vt:lpstr>
      <vt:lpstr>PowerPoint Presentation</vt:lpstr>
      <vt:lpstr>Modernist Quotes</vt:lpstr>
      <vt:lpstr>Modernist Quotes</vt:lpstr>
      <vt:lpstr>Modernist Quotes</vt:lpstr>
      <vt:lpstr>Modernist Quotes</vt:lpstr>
      <vt:lpstr>Modernism</vt:lpstr>
      <vt:lpstr>Modernism</vt:lpstr>
      <vt:lpstr>Famous paintings that express ‘Modern’ ideas  on the following 3 slides</vt:lpstr>
      <vt:lpstr> 1. Pablo Picassso, “ Portrait of Daniel-Henry Kahweiler” , 1910  2.  Pablo Picasso, “Les Demoiselles D'Avignon” , 1907 </vt:lpstr>
      <vt:lpstr>.Wassily Kandinsky, “Composition VIII”,  1923</vt:lpstr>
      <vt:lpstr>Jackson Pollock, “Number  1”, 1950 </vt:lpstr>
      <vt:lpstr>Modernism    The Bauhaus: 1919 – 1933 literally means “House Of Construction”</vt:lpstr>
      <vt:lpstr>Modernism    The Bauhaus</vt:lpstr>
      <vt:lpstr>PowerPoint Presentation</vt:lpstr>
      <vt:lpstr>PowerPoint Presentation</vt:lpstr>
      <vt:lpstr>Famous Designers who taught at the Bauhaus</vt:lpstr>
      <vt:lpstr>Walter Gropius</vt:lpstr>
      <vt:lpstr>Walter Gropius 1883 - 1969     </vt:lpstr>
      <vt:lpstr>Work designed by Walter Gropius </vt:lpstr>
      <vt:lpstr>Marcel Breuer, architect, furniture designer 1902 - 1981</vt:lpstr>
      <vt:lpstr>Marcel Breuer’s tubular steel chair “S35” designed in 1929 </vt:lpstr>
      <vt:lpstr>Marcel Breuer’s  “Wassily” chair, designed in 1926 </vt:lpstr>
      <vt:lpstr>   Marcel Breuer; Wassily, and Cesca armchair</vt:lpstr>
      <vt:lpstr>Mies van der Rohe, architect, furniture designer, educator born in Germany, 1886 - 1969 </vt:lpstr>
      <vt:lpstr>PowerPoint Presentation</vt:lpstr>
      <vt:lpstr>PowerPoint Presentation</vt:lpstr>
      <vt:lpstr>International Style</vt:lpstr>
      <vt:lpstr>PowerPoint Presentation</vt:lpstr>
      <vt:lpstr>Le Corbusier  (born name was Charles Edouard Jeanneret, 1887 - 1965  </vt:lpstr>
      <vt:lpstr>Le Corbusier:  “Architecture is the masterly, correct and magnificent play of volumes brought together in light.”</vt:lpstr>
      <vt:lpstr>Le Corbusier “Chaise Lounge”, “LC1 Armchair”, stool “LC7”, chair  “LC3”, all designed in 1928  </vt:lpstr>
      <vt:lpstr>La Corbusier,     The Villa Savoye (Outside of Paris) 1929-30</vt:lpstr>
      <vt:lpstr>Le Corbusier’s “Five Points of Architecture” </vt:lpstr>
      <vt:lpstr>“The house is a machine for living in.”  Le Corbusier </vt:lpstr>
      <vt:lpstr>The Villa Savoye, 1928 - 1931</vt:lpstr>
      <vt:lpstr>PowerPoint Presentation</vt:lpstr>
      <vt:lpstr>PowerPoint Presentation</vt:lpstr>
      <vt:lpstr>PowerPoint Presentation</vt:lpstr>
      <vt:lpstr>Villa Savoye </vt:lpstr>
      <vt:lpstr>De Stijl</vt:lpstr>
      <vt:lpstr>In De Stijl design harmony and order was established through a reduction of elements to pure geometric forms and primary colors</vt:lpstr>
      <vt:lpstr>De Stijil,  began in Holland by Piet Mondrian and Theo Van Doesburg </vt:lpstr>
      <vt:lpstr>PowerPoint Presentation</vt:lpstr>
      <vt:lpstr>PowerPoint Presentation</vt:lpstr>
      <vt:lpstr>PowerPoint Presentation</vt:lpstr>
      <vt:lpstr>PowerPoint Presentation</vt:lpstr>
      <vt:lpstr>Frank Lloyd Wright, 1867 – 1959 Architect, furniture designer, interior designer, educator </vt:lpstr>
      <vt:lpstr>PowerPoint Presentation</vt:lpstr>
      <vt:lpstr>“The World’s Columbian Exposition” of 1893 Chicago  Frank Lloyd Wright visited the Japanese pavilion and was greatly Influenced by the experience.</vt:lpstr>
      <vt:lpstr>The Statue of the Republic overlooks the World's Columbian Exposition, Chicago, 1893</vt:lpstr>
      <vt:lpstr>An exhibit hall interior</vt:lpstr>
      <vt:lpstr> Frank Lloyd Wright:    Prairie House Design</vt:lpstr>
      <vt:lpstr>Frank Lloyd Wright   The Prairie House</vt:lpstr>
      <vt:lpstr>The Robie House  1906</vt:lpstr>
      <vt:lpstr>PowerPoint Presentation</vt:lpstr>
      <vt:lpstr>Robie House</vt:lpstr>
      <vt:lpstr>PowerPoint Presentation</vt:lpstr>
      <vt:lpstr>PowerPoint Presentation</vt:lpstr>
      <vt:lpstr>  Robie House Interiors  </vt:lpstr>
      <vt:lpstr>PowerPoint Presentation</vt:lpstr>
      <vt:lpstr>PowerPoint Presentation</vt:lpstr>
      <vt:lpstr>PowerPoint Presentation</vt:lpstr>
      <vt:lpstr>PowerPoint Presentation</vt:lpstr>
      <vt:lpstr>Frank Lloyd Wright</vt:lpstr>
      <vt:lpstr>Frank Lloyd Wright’s California Houses:   The Millard House, also known as ‘La Miniatura’ is one of four Textile Block houses he designed. </vt:lpstr>
      <vt:lpstr>Frank Lloyd Wright’s Textile Blocks: pre-cast concrete interlocking blocks that he designed</vt:lpstr>
      <vt:lpstr>PowerPoint Presentation</vt:lpstr>
      <vt:lpstr>Frank Lloyd Wright’s “Charles Ennis House” 1923, Los Angeles</vt:lpstr>
      <vt:lpstr>Frank Lloyd Wright  Falling Water Bear Run, Pennsylvania, 1935</vt:lpstr>
      <vt:lpstr>PowerPoint Presentation</vt:lpstr>
      <vt:lpstr>PowerPoint Presentation</vt:lpstr>
      <vt:lpstr>PowerPoint Presentation</vt:lpstr>
      <vt:lpstr>PowerPoint Presentation</vt:lpstr>
      <vt:lpstr>PowerPoint Presentation</vt:lpstr>
      <vt:lpstr>PowerPoint Presentation</vt:lpstr>
      <vt:lpstr>Mayer May house, Grand Rapids, MI</vt:lpstr>
      <vt:lpstr>Frank Lloyd Wright’s design ideas influenced many of the underlying concepts that we have of what a residence should look like. </vt:lpstr>
      <vt:lpstr>PowerPoint Presentation</vt:lpstr>
      <vt:lpstr>Villa Savoye: Corbusier Fallingwater: Frank Lloyd Wright</vt:lpstr>
      <vt:lpstr>Shared characteristics  of  Falling Water and Villa Savoye</vt:lpstr>
      <vt:lpstr>Differences in  Falling Water and Villa Savoye</vt:lpstr>
      <vt:lpstr>PowerPoint Presentation</vt:lpstr>
      <vt:lpstr>PowerPoint Presentation</vt:lpstr>
      <vt:lpstr>PowerPoint Presentation</vt:lpstr>
      <vt:lpstr>PowerPoint Presentation</vt:lpstr>
      <vt:lpstr>The Villa Savoye is essentially a work based upon intellectual ideas.   The architecture of this house is not really connected to the site or the location at all. </vt:lpstr>
      <vt:lpstr>Art Deco: 1920’s - 1940   Art Deco Miami</vt:lpstr>
      <vt:lpstr>Art Nouveau vs. Art Deco</vt:lpstr>
      <vt:lpstr>Art Deco </vt:lpstr>
      <vt:lpstr>Art Deco </vt:lpstr>
      <vt:lpstr>Art Deco</vt:lpstr>
      <vt:lpstr>‘Streamline Moderne’ </vt:lpstr>
      <vt:lpstr>Streamline Moderne</vt:lpstr>
      <vt:lpstr>PowerPoint Presentation</vt:lpstr>
      <vt:lpstr>PowerPoint Presentation</vt:lpstr>
      <vt:lpstr>PowerPoint Presentation</vt:lpstr>
      <vt:lpstr>Art Deco Streamline (Streamline Moderne)  1920s - 1940s</vt:lpstr>
      <vt:lpstr>Impacts on Design during the 1920s and 1930s</vt:lpstr>
      <vt:lpstr>Art Deco Classicism</vt:lpstr>
      <vt:lpstr>Art Deco Classicism</vt:lpstr>
      <vt:lpstr>PowerPoint Presentation</vt:lpstr>
      <vt:lpstr>PowerPoint Presentation</vt:lpstr>
      <vt:lpstr>PowerPoint Presentation</vt:lpstr>
      <vt:lpstr>PowerPoint Presentation</vt:lpstr>
      <vt:lpstr>Art Deco Streamline  or “Streamline Moderne”</vt:lpstr>
      <vt:lpstr>Union Terminal, Cincinnati, Ohio built in 1933 Union Terminal, Cincinnati (web page about the terminal)</vt:lpstr>
      <vt:lpstr>The exterior of the terminal looks like this:</vt:lpstr>
      <vt:lpstr>Beneath the stone cladding there is a structural steel framework that holds up the stone ‘skin’. </vt:lpstr>
      <vt:lpstr>Paul Cret was the main architect responsible for the overall design character of the Union Terminal. </vt:lpstr>
      <vt:lpstr>Paul Philippe Cret, 1876-1945, was a French-born Philadelphia architect and industrial designer. For more than thirty years, he taught a design studio in the Department of Architecture at the University of Pennsylvania.</vt:lpstr>
      <vt:lpstr>The Rotunda features the largest semi-dome in the western hemisphere, measuring 180 feet (55 m) wide and 106 feet (32 m) high. </vt:lpstr>
      <vt:lpstr>The construction of a building, especially a large one, is a very complicated undertaking. </vt:lpstr>
      <vt:lpstr>This is a ‘schematic presentation’ drawing: it shows what the project will look like.    This is what designers show to clients for their approval.</vt:lpstr>
      <vt:lpstr>This is a ‘construction drawing’: this is what contractors &amp; fabricators need to actually construct the project.  </vt:lpstr>
      <vt:lpstr>Architectural Construction Drawings: Notes describing materials Dimensions communicating precise sizes</vt:lpstr>
      <vt:lpstr>Architectural Construction Drawings </vt:lpstr>
      <vt:lpstr>A sheet of construction drawings  (showing landscaping in front of a bank building)</vt:lpstr>
      <vt:lpstr>Construction drawings,  also called ‘working drawings’</vt:lpstr>
      <vt:lpstr>PowerPoint Presentation</vt:lpstr>
      <vt:lpstr> Chrysler Building, New York City, 1,047 feet tall, designed by architect William Van Alen in 1929  </vt:lpstr>
      <vt:lpstr>Chrysler Building lobby</vt:lpstr>
      <vt:lpstr>Chrysler Building lobby</vt:lpstr>
      <vt:lpstr> Dramatic Economic Forces Taking Place during 1920’s </vt:lpstr>
      <vt:lpstr>PowerPoint Presentation</vt:lpstr>
      <vt:lpstr>Art Deco imagery</vt:lpstr>
      <vt:lpstr>New Materials of the 1930s</vt:lpstr>
      <vt:lpstr>PowerPoint Presentation</vt:lpstr>
      <vt:lpstr>PowerPoint Presentation</vt:lpstr>
      <vt:lpstr>Art Deco style and consumer goods</vt:lpstr>
      <vt:lpstr>Bakelite</vt:lpstr>
      <vt:lpstr>Bakelite, the 20th century’s first plastic, was invented in 1907 by Leo Baekeland</vt:lpstr>
      <vt:lpstr>bakelite used in consumer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Charles and Ray Eames Eames Video</vt:lpstr>
      <vt:lpstr>Charles and Ray Eames</vt:lpstr>
      <vt:lpstr>PowerPoint Presentation</vt:lpstr>
      <vt:lpstr>Charles and Ray Eames</vt:lpstr>
      <vt:lpstr>PowerPoint Presentation</vt:lpstr>
      <vt:lpstr>Eames House, 1949 </vt:lpstr>
      <vt:lpstr>Eames House, 1949 </vt:lpstr>
      <vt:lpstr>PowerPoint Presentation</vt:lpstr>
      <vt:lpstr>PowerPoint Presentation</vt:lpstr>
      <vt:lpstr>PowerPoint Presentation</vt:lpstr>
      <vt:lpstr>Eames Lounge Chair</vt:lpstr>
      <vt:lpstr>PowerPoint Presentation</vt:lpstr>
      <vt:lpstr>Charles and Ray Eames</vt:lpstr>
      <vt:lpstr>Charles Eames</vt:lpstr>
      <vt:lpstr>Ray Kaiser Eames</vt:lpstr>
      <vt:lpstr>Charles and Ray Eames</vt:lpstr>
      <vt:lpstr>PowerPoint Presentation</vt:lpstr>
      <vt:lpstr>The Eames Office today</vt:lpstr>
    </vt:vector>
  </TitlesOfParts>
  <Company>OU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Modernism</dc:title>
  <dc:creator>David Portable</dc:creator>
  <cp:lastModifiedBy>Ohio User</cp:lastModifiedBy>
  <cp:revision>203</cp:revision>
  <dcterms:created xsi:type="dcterms:W3CDTF">2003-04-19T16:42:28Z</dcterms:created>
  <dcterms:modified xsi:type="dcterms:W3CDTF">2017-03-22T18:31:04Z</dcterms:modified>
</cp:coreProperties>
</file>